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sldIdLst>
    <p:sldId id="260" r:id="rId2"/>
    <p:sldId id="339" r:id="rId3"/>
    <p:sldId id="337" r:id="rId4"/>
    <p:sldId id="338" r:id="rId5"/>
    <p:sldId id="340" r:id="rId6"/>
    <p:sldId id="341" r:id="rId7"/>
    <p:sldId id="342" r:id="rId8"/>
    <p:sldId id="343" r:id="rId9"/>
    <p:sldId id="344" r:id="rId10"/>
    <p:sldId id="345" r:id="rId11"/>
    <p:sldId id="347" r:id="rId12"/>
    <p:sldId id="346" r:id="rId13"/>
    <p:sldId id="348" r:id="rId14"/>
    <p:sldId id="349" r:id="rId15"/>
    <p:sldId id="350" r:id="rId16"/>
    <p:sldId id="351" r:id="rId17"/>
    <p:sldId id="352" r:id="rId18"/>
    <p:sldId id="353" r:id="rId19"/>
    <p:sldId id="354" r:id="rId20"/>
    <p:sldId id="355" r:id="rId21"/>
    <p:sldId id="356" r:id="rId22"/>
    <p:sldId id="357" r:id="rId23"/>
    <p:sldId id="358" r:id="rId24"/>
    <p:sldId id="361" r:id="rId25"/>
    <p:sldId id="362" r:id="rId26"/>
    <p:sldId id="359" r:id="rId27"/>
    <p:sldId id="366" r:id="rId28"/>
    <p:sldId id="376" r:id="rId29"/>
    <p:sldId id="363" r:id="rId30"/>
    <p:sldId id="367" r:id="rId31"/>
    <p:sldId id="368" r:id="rId32"/>
    <p:sldId id="371" r:id="rId33"/>
    <p:sldId id="372" r:id="rId34"/>
    <p:sldId id="373" r:id="rId35"/>
    <p:sldId id="374" r:id="rId36"/>
    <p:sldId id="375" r:id="rId37"/>
    <p:sldId id="369" r:id="rId38"/>
    <p:sldId id="370" r:id="rId39"/>
    <p:sldId id="377" r:id="rId40"/>
    <p:sldId id="378" r:id="rId41"/>
    <p:sldId id="381" r:id="rId42"/>
    <p:sldId id="380" r:id="rId43"/>
    <p:sldId id="382" r:id="rId44"/>
    <p:sldId id="383" r:id="rId45"/>
    <p:sldId id="384" r:id="rId46"/>
    <p:sldId id="385" r:id="rId47"/>
    <p:sldId id="386" r:id="rId48"/>
    <p:sldId id="387" r:id="rId49"/>
    <p:sldId id="388" r:id="rId50"/>
    <p:sldId id="389" r:id="rId51"/>
    <p:sldId id="390" r:id="rId52"/>
    <p:sldId id="391" r:id="rId53"/>
    <p:sldId id="392" r:id="rId54"/>
    <p:sldId id="393" r:id="rId55"/>
    <p:sldId id="394" r:id="rId56"/>
    <p:sldId id="395" r:id="rId57"/>
    <p:sldId id="396" r:id="rId58"/>
    <p:sldId id="397" r:id="rId59"/>
    <p:sldId id="398" r:id="rId60"/>
    <p:sldId id="399" r:id="rId61"/>
    <p:sldId id="400" r:id="rId62"/>
    <p:sldId id="401" r:id="rId63"/>
    <p:sldId id="402" r:id="rId64"/>
    <p:sldId id="403" r:id="rId65"/>
    <p:sldId id="404" r:id="rId66"/>
    <p:sldId id="405" r:id="rId67"/>
    <p:sldId id="406" r:id="rId68"/>
    <p:sldId id="407" r:id="rId69"/>
    <p:sldId id="408" r:id="rId70"/>
    <p:sldId id="409" r:id="rId71"/>
    <p:sldId id="410" r:id="rId72"/>
    <p:sldId id="411" r:id="rId73"/>
    <p:sldId id="412" r:id="rId74"/>
    <p:sldId id="413" r:id="rId75"/>
    <p:sldId id="414" r:id="rId76"/>
    <p:sldId id="415" r:id="rId77"/>
    <p:sldId id="416" r:id="rId78"/>
    <p:sldId id="417" r:id="rId79"/>
    <p:sldId id="418" r:id="rId80"/>
    <p:sldId id="419" r:id="rId81"/>
    <p:sldId id="420" r:id="rId82"/>
    <p:sldId id="421" r:id="rId83"/>
    <p:sldId id="335" r:id="rId84"/>
    <p:sldId id="336" r:id="rId85"/>
  </p:sldIdLst>
  <p:sldSz cx="9144000" cy="6858000" type="screen4x3"/>
  <p:notesSz cx="6724650" cy="9774238"/>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9" d="100"/>
          <a:sy n="109" d="100"/>
        </p:scale>
        <p:origin x="1674"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ru-RU" smtClean="0"/>
              <a:t>Образец заголовка</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94374A52-A018-4200-A2C6-977467391C0B}" type="datetimeFigureOut">
              <a:rPr lang="ru-RU" smtClean="0"/>
              <a:t>14.05.2019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AB09A36-F649-4B09-A301-599AD174874C}" type="slidenum">
              <a:rPr lang="ru-RU" smtClean="0"/>
              <a:t>‹#›</a:t>
            </a:fld>
            <a:endParaRPr lang="ru-RU"/>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94374A52-A018-4200-A2C6-977467391C0B}" type="datetimeFigureOut">
              <a:rPr lang="ru-RU" smtClean="0"/>
              <a:t>14.05.2019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AB09A36-F649-4B09-A301-599AD174874C}"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94374A52-A018-4200-A2C6-977467391C0B}" type="datetimeFigureOut">
              <a:rPr lang="ru-RU" smtClean="0"/>
              <a:t>14.05.2019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AB09A36-F649-4B09-A301-599AD174874C}"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94374A52-A018-4200-A2C6-977467391C0B}" type="datetimeFigureOut">
              <a:rPr lang="ru-RU" smtClean="0"/>
              <a:t>14.05.2019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AB09A36-F649-4B09-A301-599AD174874C}"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4374A52-A018-4200-A2C6-977467391C0B}" type="datetimeFigureOut">
              <a:rPr lang="ru-RU" smtClean="0"/>
              <a:t>14.05.2019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AB09A36-F649-4B09-A301-599AD174874C}" type="slidenum">
              <a:rPr lang="ru-RU" smtClean="0"/>
              <a:t>‹#›</a:t>
            </a:fld>
            <a:endParaRPr lang="ru-RU"/>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94374A52-A018-4200-A2C6-977467391C0B}" type="datetimeFigureOut">
              <a:rPr lang="ru-RU" smtClean="0"/>
              <a:t>14.05.2019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AB09A36-F649-4B09-A301-599AD174874C}"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94374A52-A018-4200-A2C6-977467391C0B}" type="datetimeFigureOut">
              <a:rPr lang="ru-RU" smtClean="0"/>
              <a:t>14.05.2019</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4AB09A36-F649-4B09-A301-599AD174874C}" type="slidenum">
              <a:rPr lang="ru-RU" smtClean="0"/>
              <a:t>‹#›</a:t>
            </a:fld>
            <a:endParaRPr lang="ru-RU"/>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94374A52-A018-4200-A2C6-977467391C0B}" type="datetimeFigureOut">
              <a:rPr lang="ru-RU" smtClean="0"/>
              <a:t>14.05.2019</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4AB09A36-F649-4B09-A301-599AD174874C}"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374A52-A018-4200-A2C6-977467391C0B}" type="datetimeFigureOut">
              <a:rPr lang="ru-RU" smtClean="0"/>
              <a:t>14.05.2019</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4AB09A36-F649-4B09-A301-599AD174874C}"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94374A52-A018-4200-A2C6-977467391C0B}" type="datetimeFigureOut">
              <a:rPr lang="ru-RU" smtClean="0"/>
              <a:t>14.05.2019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AB09A36-F649-4B09-A301-599AD174874C}" type="slidenum">
              <a:rPr lang="ru-RU" smtClean="0"/>
              <a:t>‹#›</a:t>
            </a:fld>
            <a:endParaRPr lang="ru-RU"/>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94374A52-A018-4200-A2C6-977467391C0B}" type="datetimeFigureOut">
              <a:rPr lang="ru-RU" smtClean="0"/>
              <a:t>14.05.2019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AB09A36-F649-4B09-A301-599AD174874C}"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94374A52-A018-4200-A2C6-977467391C0B}" type="datetimeFigureOut">
              <a:rPr lang="ru-RU" smtClean="0"/>
              <a:t>14.05.2019</a:t>
            </a:fld>
            <a:endParaRPr lang="ru-RU"/>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ru-RU"/>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4AB09A36-F649-4B09-A301-599AD174874C}"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www.consultant.ru/cons/cgi/online.cgi?req=doc&amp;base=LAW&amp;n=198265&amp;div=LAW&amp;dst=100317%2C0&amp;rnd=0.16674091399674518"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www.consultant.ru/cons/cgi/online.cgi?req=doc&amp;base=LAW&amp;n=198265&amp;div=LAW&amp;dst=15%2C0&amp;rnd=0.6961877683542341"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gazeta.ru/" TargetMode="External"/><Relationship Id="rId2" Type="http://schemas.openxmlformats.org/officeDocument/2006/relationships/hyperlink" Target="https://www.5-tv.ru/"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hyperlink" Target="http://www.garant.ru/products/ipo/prime/doc/12066146/"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hyperlink" Target="https://base.garant.ru/70162622/"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https://www.consultant.ru/document/cons_doc_LAW_138655/fee71217605c216f28d33758ad52581b761c7ec3/" TargetMode="External"/><Relationship Id="rId2" Type="http://schemas.openxmlformats.org/officeDocument/2006/relationships/hyperlink" Target="https://normativ.kontur.ru/document?moduleId=1&amp;documentId=239268" TargetMode="External"/><Relationship Id="rId1" Type="http://schemas.openxmlformats.org/officeDocument/2006/relationships/slideLayout" Target="../slideLayouts/slideLayout2.xml"/><Relationship Id="rId4" Type="http://schemas.openxmlformats.org/officeDocument/2006/relationships/hyperlink" Target="https://www.consultant.ru/document/cons_doc_LAW_164723/749c5e218e1dbf09d6a702a8593565ec560de9db/" TargetMode="Externa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hyperlink" Target="https://www.consultant.ru/cons/cgi/online.cgi?req=doc&amp;base=LAW&amp;n=221342&amp;rnd=290511.180496508&amp;dst=100315&amp;fld=134#0" TargetMode="Externa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hyperlink" Target="https://www.fedsfm.ru/documents/terrorists-catalog-portal-act" TargetMode="Externa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hyperlink" Target="http://www.buhgalter-voronezh.ru/"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79786" y="1133761"/>
            <a:ext cx="3526160" cy="1446550"/>
          </a:xfrm>
        </p:spPr>
        <p:txBody>
          <a:bodyPr wrap="square">
            <a:spAutoFit/>
          </a:bodyPr>
          <a:lstStyle/>
          <a:p>
            <a:pPr algn="ctr"/>
            <a:r>
              <a:rPr lang="ru-RU" sz="4400" b="1" dirty="0">
                <a:solidFill>
                  <a:schemeClr val="accent1">
                    <a:lumMod val="75000"/>
                  </a:schemeClr>
                </a:solidFill>
                <a:latin typeface="+mn-lt"/>
                <a:ea typeface="+mn-ea"/>
                <a:cs typeface="+mn-cs"/>
              </a:rPr>
              <a:t>Кретова </a:t>
            </a:r>
            <a:r>
              <a:rPr lang="ru-RU" sz="4400" b="1" dirty="0" smtClean="0">
                <a:solidFill>
                  <a:schemeClr val="accent1">
                    <a:lumMod val="75000"/>
                  </a:schemeClr>
                </a:solidFill>
                <a:latin typeface="+mn-lt"/>
                <a:ea typeface="+mn-ea"/>
                <a:cs typeface="+mn-cs"/>
              </a:rPr>
              <a:t/>
            </a:r>
            <a:br>
              <a:rPr lang="ru-RU" sz="4400" b="1" dirty="0" smtClean="0">
                <a:solidFill>
                  <a:schemeClr val="accent1">
                    <a:lumMod val="75000"/>
                  </a:schemeClr>
                </a:solidFill>
                <a:latin typeface="+mn-lt"/>
                <a:ea typeface="+mn-ea"/>
                <a:cs typeface="+mn-cs"/>
              </a:rPr>
            </a:br>
            <a:r>
              <a:rPr lang="ru-RU" sz="4400" b="1" dirty="0" smtClean="0">
                <a:solidFill>
                  <a:schemeClr val="accent1">
                    <a:lumMod val="75000"/>
                  </a:schemeClr>
                </a:solidFill>
                <a:latin typeface="+mn-lt"/>
                <a:ea typeface="+mn-ea"/>
                <a:cs typeface="+mn-cs"/>
              </a:rPr>
              <a:t>Наталья</a:t>
            </a:r>
            <a:endParaRPr lang="ru-RU" sz="4400" b="1" dirty="0">
              <a:solidFill>
                <a:schemeClr val="accent1">
                  <a:lumMod val="75000"/>
                </a:schemeClr>
              </a:solidFill>
              <a:latin typeface="+mn-lt"/>
              <a:ea typeface="+mn-ea"/>
              <a:cs typeface="+mn-cs"/>
            </a:endParaRPr>
          </a:p>
        </p:txBody>
      </p:sp>
      <p:sp>
        <p:nvSpPr>
          <p:cNvPr id="3" name="Подзаголовок 2"/>
          <p:cNvSpPr>
            <a:spLocks noGrp="1"/>
          </p:cNvSpPr>
          <p:nvPr>
            <p:ph type="subTitle" idx="1"/>
          </p:nvPr>
        </p:nvSpPr>
        <p:spPr>
          <a:xfrm>
            <a:off x="5652120" y="5661248"/>
            <a:ext cx="3168352" cy="864096"/>
          </a:xfrm>
        </p:spPr>
        <p:txBody>
          <a:bodyPr>
            <a:normAutofit/>
          </a:bodyPr>
          <a:lstStyle/>
          <a:p>
            <a:pPr algn="ctr"/>
            <a:r>
              <a:rPr lang="en-US" sz="2000" dirty="0" smtClean="0"/>
              <a:t>Networking Club 6.0</a:t>
            </a:r>
            <a:endParaRPr lang="ru-RU" sz="2000" dirty="0" smtClean="0"/>
          </a:p>
          <a:p>
            <a:pPr algn="ctr"/>
            <a:r>
              <a:rPr lang="ru-RU" sz="2000" dirty="0" smtClean="0"/>
              <a:t>15.05.2019г</a:t>
            </a:r>
            <a:r>
              <a:rPr lang="ru-RU" sz="2000" dirty="0" smtClean="0"/>
              <a:t>.</a:t>
            </a:r>
            <a:endParaRPr lang="ru-RU" sz="2000" dirty="0"/>
          </a:p>
        </p:txBody>
      </p:sp>
      <p:sp>
        <p:nvSpPr>
          <p:cNvPr id="4" name="Прямоугольник 3"/>
          <p:cNvSpPr/>
          <p:nvPr/>
        </p:nvSpPr>
        <p:spPr>
          <a:xfrm>
            <a:off x="2286000" y="4005064"/>
            <a:ext cx="4572000" cy="1261884"/>
          </a:xfrm>
          <a:prstGeom prst="rect">
            <a:avLst/>
          </a:prstGeom>
        </p:spPr>
        <p:txBody>
          <a:bodyPr>
            <a:spAutoFit/>
          </a:bodyPr>
          <a:lstStyle/>
          <a:p>
            <a:pPr algn="ctr"/>
            <a:r>
              <a:rPr lang="ru-RU" sz="4400" b="1" dirty="0">
                <a:solidFill>
                  <a:schemeClr val="accent1">
                    <a:lumMod val="75000"/>
                  </a:schemeClr>
                </a:solidFill>
              </a:rPr>
              <a:t>ООО «КАДИС»</a:t>
            </a:r>
            <a:br>
              <a:rPr lang="ru-RU" sz="4400" b="1" dirty="0">
                <a:solidFill>
                  <a:schemeClr val="accent1">
                    <a:lumMod val="75000"/>
                  </a:schemeClr>
                </a:solidFill>
              </a:rPr>
            </a:br>
            <a:r>
              <a:rPr lang="ru-RU" sz="3200" b="1" dirty="0" smtClean="0">
                <a:solidFill>
                  <a:schemeClr val="accent1">
                    <a:lumMod val="75000"/>
                  </a:schemeClr>
                </a:solidFill>
              </a:rPr>
              <a:t>Бухгалтерия и Аудит</a:t>
            </a:r>
            <a:endParaRPr lang="ru-RU" sz="3200" dirty="0"/>
          </a:p>
        </p:txBody>
      </p:sp>
      <p:pic>
        <p:nvPicPr>
          <p:cNvPr id="1026" name="Picture 2" descr="C:\Users\slivkina\AppData\Local\Microsoft\Windows\Temporary Internet Files\Content.Outlook\IYC1IVI7\Наталья Кретова директор.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27984" y="585448"/>
            <a:ext cx="3994657" cy="26631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7502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3200" b="1" dirty="0" smtClean="0"/>
              <a:t>Предприниматель - человек самостоятельный и много читающий</a:t>
            </a:r>
            <a:endParaRPr lang="ru-RU" sz="3200" b="1" dirty="0"/>
          </a:p>
        </p:txBody>
      </p:sp>
      <p:pic>
        <p:nvPicPr>
          <p:cNvPr id="6" name="Объект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27584" y="2060848"/>
            <a:ext cx="3024336" cy="3816424"/>
          </a:xfrm>
        </p:spPr>
      </p:pic>
      <p:pic>
        <p:nvPicPr>
          <p:cNvPr id="5" name="Объект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932041" y="2060848"/>
            <a:ext cx="2952328" cy="3816424"/>
          </a:xfrm>
        </p:spPr>
      </p:pic>
    </p:spTree>
    <p:extLst>
      <p:ext uri="{BB962C8B-B14F-4D97-AF65-F5344CB8AC3E}">
        <p14:creationId xmlns:p14="http://schemas.microsoft.com/office/powerpoint/2010/main" val="14102942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t>    О</a:t>
            </a:r>
            <a:r>
              <a:rPr lang="ru-RU" sz="4800" b="1" dirty="0" smtClean="0"/>
              <a:t>пределение: </a:t>
            </a:r>
            <a:endParaRPr lang="ru-RU" sz="4800" b="1" dirty="0"/>
          </a:p>
        </p:txBody>
      </p:sp>
      <p:sp>
        <p:nvSpPr>
          <p:cNvPr id="3" name="Объект 2"/>
          <p:cNvSpPr>
            <a:spLocks noGrp="1"/>
          </p:cNvSpPr>
          <p:nvPr>
            <p:ph idx="1"/>
          </p:nvPr>
        </p:nvSpPr>
        <p:spPr/>
        <p:txBody>
          <a:bodyPr>
            <a:normAutofit/>
          </a:bodyPr>
          <a:lstStyle/>
          <a:p>
            <a:pPr marL="0" indent="0" algn="just">
              <a:buNone/>
            </a:pPr>
            <a:r>
              <a:rPr lang="ru-RU" sz="2800" b="1" u="sng" dirty="0" smtClean="0">
                <a:solidFill>
                  <a:schemeClr val="accent1">
                    <a:lumMod val="75000"/>
                  </a:schemeClr>
                </a:solidFill>
              </a:rPr>
              <a:t>Предпринимательской</a:t>
            </a:r>
          </a:p>
          <a:p>
            <a:pPr marL="0" indent="0" algn="just">
              <a:buNone/>
            </a:pPr>
            <a:r>
              <a:rPr lang="ru-RU" sz="2800" dirty="0" smtClean="0"/>
              <a:t>является </a:t>
            </a:r>
            <a:r>
              <a:rPr lang="ru-RU" sz="2800" dirty="0"/>
              <a:t>самостоятельная, осуществляемая на свой риск деятельность</a:t>
            </a:r>
            <a:r>
              <a:rPr lang="ru-RU" sz="2800" dirty="0" smtClean="0"/>
              <a:t>,</a:t>
            </a:r>
          </a:p>
          <a:p>
            <a:pPr marL="0" indent="0" algn="just">
              <a:buNone/>
            </a:pPr>
            <a:r>
              <a:rPr lang="ru-RU" sz="2800" dirty="0" smtClean="0"/>
              <a:t>направленная </a:t>
            </a:r>
            <a:r>
              <a:rPr lang="ru-RU" sz="2800" dirty="0"/>
              <a:t>на систематическое получение прибыли от пользования имуществом, </a:t>
            </a:r>
            <a:endParaRPr lang="ru-RU" sz="2800" dirty="0" smtClean="0"/>
          </a:p>
          <a:p>
            <a:pPr marL="0" indent="0" algn="just">
              <a:buNone/>
            </a:pPr>
            <a:r>
              <a:rPr lang="ru-RU" sz="2800" dirty="0"/>
              <a:t>о</a:t>
            </a:r>
            <a:r>
              <a:rPr lang="ru-RU" sz="2800" dirty="0" smtClean="0"/>
              <a:t>т продажи </a:t>
            </a:r>
            <a:r>
              <a:rPr lang="ru-RU" sz="2800" dirty="0"/>
              <a:t>товаров, выполнения работ или оказания услуг </a:t>
            </a:r>
            <a:endParaRPr lang="ru-RU" sz="2800" dirty="0" smtClean="0"/>
          </a:p>
          <a:p>
            <a:pPr marL="0" indent="0" algn="just">
              <a:buNone/>
            </a:pPr>
            <a:r>
              <a:rPr lang="ru-RU" sz="2800" dirty="0" smtClean="0"/>
              <a:t>лицами</a:t>
            </a:r>
            <a:r>
              <a:rPr lang="ru-RU" sz="2800" dirty="0"/>
              <a:t>, зарегистрированными в этом качестве в установленном законом порядке». </a:t>
            </a:r>
            <a:endParaRPr lang="ru-RU" sz="2800" u="sng" dirty="0"/>
          </a:p>
        </p:txBody>
      </p:sp>
    </p:spTree>
    <p:extLst>
      <p:ext uri="{BB962C8B-B14F-4D97-AF65-F5344CB8AC3E}">
        <p14:creationId xmlns:p14="http://schemas.microsoft.com/office/powerpoint/2010/main" val="40482422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a:t>Личностная природа ИП</a:t>
            </a:r>
            <a:endParaRPr lang="ru-RU" dirty="0"/>
          </a:p>
        </p:txBody>
      </p:sp>
      <p:sp>
        <p:nvSpPr>
          <p:cNvPr id="4" name="Объект 3"/>
          <p:cNvSpPr>
            <a:spLocks noGrp="1"/>
          </p:cNvSpPr>
          <p:nvPr>
            <p:ph sz="half" idx="2"/>
          </p:nvPr>
        </p:nvSpPr>
        <p:spPr/>
        <p:txBody>
          <a:bodyPr>
            <a:normAutofit/>
          </a:bodyPr>
          <a:lstStyle/>
          <a:p>
            <a:pPr marL="0" indent="0" algn="ctr">
              <a:buNone/>
            </a:pPr>
            <a:endParaRPr lang="ru-RU" sz="3200" b="1" dirty="0" smtClean="0"/>
          </a:p>
          <a:p>
            <a:pPr marL="0" indent="0" algn="ctr">
              <a:buNone/>
            </a:pPr>
            <a:r>
              <a:rPr lang="ru-RU" sz="3200" b="1" dirty="0" smtClean="0">
                <a:solidFill>
                  <a:srgbClr val="FF0000"/>
                </a:solidFill>
              </a:rPr>
              <a:t>Имеет </a:t>
            </a:r>
            <a:r>
              <a:rPr lang="ru-RU" sz="3200" b="1" dirty="0">
                <a:solidFill>
                  <a:srgbClr val="FF0000"/>
                </a:solidFill>
              </a:rPr>
              <a:t>место всецелая принадлежность определенной деятельности </a:t>
            </a:r>
            <a:r>
              <a:rPr lang="ru-RU" sz="3200" b="1" u="sng" dirty="0">
                <a:solidFill>
                  <a:srgbClr val="FF0000"/>
                </a:solidFill>
              </a:rPr>
              <a:t>определенному</a:t>
            </a:r>
            <a:r>
              <a:rPr lang="ru-RU" sz="3200" b="1" dirty="0">
                <a:solidFill>
                  <a:srgbClr val="FF0000"/>
                </a:solidFill>
              </a:rPr>
              <a:t> </a:t>
            </a:r>
            <a:r>
              <a:rPr lang="ru-RU" sz="3200" b="1" dirty="0" smtClean="0">
                <a:solidFill>
                  <a:srgbClr val="FF0000"/>
                </a:solidFill>
              </a:rPr>
              <a:t>человеку!</a:t>
            </a:r>
            <a:endParaRPr lang="ru-RU" sz="3200" b="1" dirty="0">
              <a:solidFill>
                <a:srgbClr val="FF0000"/>
              </a:solidFill>
            </a:endParaRPr>
          </a:p>
        </p:txBody>
      </p:sp>
      <p:pic>
        <p:nvPicPr>
          <p:cNvPr id="10" name="Объект 9"/>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57200" y="2204864"/>
            <a:ext cx="4191000" cy="3456384"/>
          </a:xfrm>
        </p:spPr>
      </p:pic>
    </p:spTree>
    <p:extLst>
      <p:ext uri="{BB962C8B-B14F-4D97-AF65-F5344CB8AC3E}">
        <p14:creationId xmlns:p14="http://schemas.microsoft.com/office/powerpoint/2010/main" val="37194106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sz="3600" b="1" dirty="0"/>
              <a:t>Взвешивание имущественных рисков</a:t>
            </a:r>
            <a:r>
              <a:rPr lang="ru-RU" b="1" dirty="0"/>
              <a:t/>
            </a:r>
            <a:br>
              <a:rPr lang="ru-RU" b="1" dirty="0"/>
            </a:br>
            <a:endParaRPr lang="ru-RU" dirty="0"/>
          </a:p>
        </p:txBody>
      </p:sp>
      <p:sp>
        <p:nvSpPr>
          <p:cNvPr id="3" name="Объект 2"/>
          <p:cNvSpPr>
            <a:spLocks noGrp="1"/>
          </p:cNvSpPr>
          <p:nvPr>
            <p:ph idx="1"/>
          </p:nvPr>
        </p:nvSpPr>
        <p:spPr/>
        <p:txBody>
          <a:bodyPr>
            <a:normAutofit lnSpcReduction="10000"/>
          </a:bodyPr>
          <a:lstStyle/>
          <a:p>
            <a:r>
              <a:rPr lang="ru-RU" dirty="0"/>
              <a:t>Имущество ИП не разделено на производственное и личное, и, таким образом, в случае возникновения долгов, банкротства и т.д. отвечать ИП будет всем принадлежащим ему имуществом. Закрытие ИП не спасет предпринимателя от долгов перед наемными работниками, партнерами и бюджетом.</a:t>
            </a:r>
          </a:p>
          <a:p>
            <a:r>
              <a:rPr lang="ru-RU" dirty="0"/>
              <a:t>В отличии от ИП учредитель ООО, в соответствии со ст.56 ГК, не отвечает по обязательствам ООО своим личным имуществом. Впрочем, постепенно ООО и ИП нивелируются в этом отношении. Так, вводится понятие субсидиарной ответственности учредителей, а ст. 49 НК </a:t>
            </a:r>
            <a:r>
              <a:rPr lang="ru-RU" dirty="0" smtClean="0"/>
              <a:t>предусматривает </a:t>
            </a:r>
            <a:r>
              <a:rPr lang="ru-RU" dirty="0"/>
              <a:t>обращение взыскания по налогам на личное имущество учредителей. </a:t>
            </a:r>
            <a:endParaRPr lang="ru-RU" dirty="0"/>
          </a:p>
        </p:txBody>
      </p:sp>
    </p:spTree>
    <p:extLst>
      <p:ext uri="{BB962C8B-B14F-4D97-AF65-F5344CB8AC3E}">
        <p14:creationId xmlns:p14="http://schemas.microsoft.com/office/powerpoint/2010/main" val="5030971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33400"/>
            <a:ext cx="8229600" cy="519336"/>
          </a:xfrm>
        </p:spPr>
        <p:txBody>
          <a:bodyPr>
            <a:normAutofit fontScale="90000"/>
          </a:bodyPr>
          <a:lstStyle/>
          <a:p>
            <a:r>
              <a:rPr lang="ru-RU" dirty="0" smtClean="0"/>
              <a:t>Вопрос ?</a:t>
            </a:r>
            <a:r>
              <a:rPr lang="ru-RU" sz="2700" dirty="0"/>
              <a:t/>
            </a:r>
            <a:br>
              <a:rPr lang="ru-RU" sz="2700" dirty="0"/>
            </a:br>
            <a:endParaRPr lang="ru-RU" sz="2700" dirty="0"/>
          </a:p>
        </p:txBody>
      </p:sp>
      <p:sp>
        <p:nvSpPr>
          <p:cNvPr id="3" name="Объект 2"/>
          <p:cNvSpPr>
            <a:spLocks noGrp="1"/>
          </p:cNvSpPr>
          <p:nvPr>
            <p:ph idx="1"/>
          </p:nvPr>
        </p:nvSpPr>
        <p:spPr>
          <a:xfrm>
            <a:off x="457200" y="980728"/>
            <a:ext cx="8229600" cy="5496272"/>
          </a:xfrm>
        </p:spPr>
        <p:txBody>
          <a:bodyPr>
            <a:noAutofit/>
          </a:bodyPr>
          <a:lstStyle/>
          <a:p>
            <a:pPr algn="just"/>
            <a:r>
              <a:rPr lang="ru-RU" sz="2000" dirty="0"/>
              <a:t>Добрый день! Планирую открыть ИП для </a:t>
            </a:r>
            <a:r>
              <a:rPr lang="ru-RU" sz="2000" dirty="0" smtClean="0"/>
              <a:t>ведения внешнеэкономической </a:t>
            </a:r>
            <a:r>
              <a:rPr lang="ru-RU" sz="2000" dirty="0"/>
              <a:t>деятельности, но смущает то, что ИП отвечает всем своим имуществом по долгам. </a:t>
            </a:r>
            <a:r>
              <a:rPr lang="ru-RU" sz="2000" dirty="0" smtClean="0"/>
              <a:t>Наслышан </a:t>
            </a:r>
            <a:r>
              <a:rPr lang="ru-RU" sz="2000" dirty="0"/>
              <a:t>про различные рейдерские захваты хочу проконсультироваться со знающими людьми. </a:t>
            </a:r>
            <a:endParaRPr lang="ru-RU" sz="2000" dirty="0" smtClean="0"/>
          </a:p>
          <a:p>
            <a:pPr algn="just"/>
            <a:r>
              <a:rPr lang="ru-RU" sz="2000" dirty="0" smtClean="0"/>
              <a:t>1</a:t>
            </a:r>
            <a:r>
              <a:rPr lang="ru-RU" sz="2000" dirty="0"/>
              <a:t>) Планируется высоко доходный внешнеэкономический бизнес, абсолютно честный по своей сути (продажа программного обеспечения за рубеж). Без наёмных сотрудников. </a:t>
            </a:r>
            <a:endParaRPr lang="ru-RU" sz="2000" dirty="0" smtClean="0"/>
          </a:p>
          <a:p>
            <a:pPr algn="just"/>
            <a:r>
              <a:rPr lang="ru-RU" sz="2000" dirty="0" smtClean="0"/>
              <a:t>2</a:t>
            </a:r>
            <a:r>
              <a:rPr lang="ru-RU" sz="2000" dirty="0"/>
              <a:t>) В собственности у будущего ИП имеется</a:t>
            </a:r>
            <a:r>
              <a:rPr lang="ru-RU" sz="2000" dirty="0" smtClean="0"/>
              <a:t>:</a:t>
            </a:r>
          </a:p>
          <a:p>
            <a:pPr marL="0" indent="0" algn="just">
              <a:buNone/>
            </a:pPr>
            <a:r>
              <a:rPr lang="ru-RU" sz="2000" dirty="0" smtClean="0"/>
              <a:t>* </a:t>
            </a:r>
            <a:r>
              <a:rPr lang="ru-RU" sz="2000" dirty="0"/>
              <a:t>квартира в которой </a:t>
            </a:r>
            <a:r>
              <a:rPr lang="ru-RU" sz="2000" dirty="0" smtClean="0"/>
              <a:t>никто не прописан, но живёт </a:t>
            </a:r>
            <a:r>
              <a:rPr lang="ru-RU" sz="2000" dirty="0"/>
              <a:t>вся семья </a:t>
            </a:r>
            <a:endParaRPr lang="ru-RU" sz="2000" dirty="0" smtClean="0"/>
          </a:p>
          <a:p>
            <a:pPr marL="0" indent="0" algn="just">
              <a:buNone/>
            </a:pPr>
            <a:r>
              <a:rPr lang="ru-RU" sz="2000" dirty="0" smtClean="0"/>
              <a:t>* 1/3 квартиры (после приватизации), в которой прописана вся семья </a:t>
            </a:r>
          </a:p>
          <a:p>
            <a:pPr marL="0" indent="0" algn="just">
              <a:buNone/>
            </a:pPr>
            <a:r>
              <a:rPr lang="ru-RU" sz="2000" dirty="0" smtClean="0"/>
              <a:t>* </a:t>
            </a:r>
            <a:r>
              <a:rPr lang="ru-RU" sz="2000" dirty="0"/>
              <a:t>1/2 коммерческой </a:t>
            </a:r>
            <a:r>
              <a:rPr lang="ru-RU" sz="2000" dirty="0" smtClean="0"/>
              <a:t>недвижимости.</a:t>
            </a:r>
          </a:p>
          <a:p>
            <a:pPr algn="just"/>
            <a:r>
              <a:rPr lang="ru-RU" sz="2000" dirty="0" smtClean="0"/>
              <a:t> </a:t>
            </a:r>
            <a:r>
              <a:rPr lang="ru-RU" sz="2000" dirty="0"/>
              <a:t>Каковы шансы стать жертвой "наезда" с целью отъёма имущества? </a:t>
            </a:r>
            <a:r>
              <a:rPr lang="ru-RU" sz="2000" dirty="0" smtClean="0"/>
              <a:t>   Например </a:t>
            </a:r>
            <a:r>
              <a:rPr lang="ru-RU" sz="2000" dirty="0"/>
              <a:t>через фабрикацию долгов и затем взыскания их через суд</a:t>
            </a:r>
            <a:r>
              <a:rPr lang="ru-RU" sz="2000" dirty="0" smtClean="0"/>
              <a:t>?</a:t>
            </a:r>
          </a:p>
        </p:txBody>
      </p:sp>
    </p:spTree>
    <p:extLst>
      <p:ext uri="{BB962C8B-B14F-4D97-AF65-F5344CB8AC3E}">
        <p14:creationId xmlns:p14="http://schemas.microsoft.com/office/powerpoint/2010/main" val="18792509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33400"/>
            <a:ext cx="8229600" cy="303312"/>
          </a:xfrm>
        </p:spPr>
        <p:txBody>
          <a:bodyPr>
            <a:normAutofit fontScale="90000"/>
          </a:bodyPr>
          <a:lstStyle/>
          <a:p>
            <a:r>
              <a:rPr lang="ru-RU" sz="2800" b="1" dirty="0" smtClean="0"/>
              <a:t>ОТВЕТ</a:t>
            </a:r>
            <a:endParaRPr lang="ru-RU" sz="2800" b="1" dirty="0"/>
          </a:p>
        </p:txBody>
      </p:sp>
      <p:sp>
        <p:nvSpPr>
          <p:cNvPr id="3" name="Объект 2"/>
          <p:cNvSpPr>
            <a:spLocks noGrp="1"/>
          </p:cNvSpPr>
          <p:nvPr>
            <p:ph idx="1"/>
          </p:nvPr>
        </p:nvSpPr>
        <p:spPr>
          <a:xfrm>
            <a:off x="457200" y="836712"/>
            <a:ext cx="8229600" cy="5832648"/>
          </a:xfrm>
        </p:spPr>
        <p:txBody>
          <a:bodyPr>
            <a:noAutofit/>
          </a:bodyPr>
          <a:lstStyle/>
          <a:p>
            <a:pPr marL="0" indent="0" algn="ctr">
              <a:buNone/>
            </a:pPr>
            <a:r>
              <a:rPr lang="ru-RU" dirty="0">
                <a:solidFill>
                  <a:srgbClr val="FF0000"/>
                </a:solidFill>
              </a:rPr>
              <a:t>Имущество, на которое не может быть обращено взыскание, перечислено в ст. 446 ГПК РФ</a:t>
            </a:r>
            <a:r>
              <a:rPr lang="ru-RU" dirty="0" smtClean="0">
                <a:solidFill>
                  <a:srgbClr val="FF0000"/>
                </a:solidFill>
              </a:rPr>
              <a:t>:</a:t>
            </a:r>
          </a:p>
          <a:p>
            <a:r>
              <a:rPr lang="ru-RU" sz="2000" u="sng" dirty="0"/>
              <a:t>жилое помещение </a:t>
            </a:r>
            <a:r>
              <a:rPr lang="ru-RU" sz="2000" dirty="0"/>
              <a:t>(его части), если для гражданина-должника и членов его семьи, </a:t>
            </a:r>
            <a:r>
              <a:rPr lang="ru-RU" sz="2000" dirty="0" smtClean="0"/>
              <a:t>если оно </a:t>
            </a:r>
            <a:r>
              <a:rPr lang="ru-RU" sz="2000" dirty="0"/>
              <a:t>является единственным пригодным для постоянного проживания </a:t>
            </a:r>
            <a:r>
              <a:rPr lang="ru-RU" sz="2000" dirty="0" smtClean="0"/>
              <a:t>помещением;</a:t>
            </a:r>
          </a:p>
          <a:p>
            <a:r>
              <a:rPr lang="ru-RU" sz="2000" u="sng" dirty="0" smtClean="0"/>
              <a:t>земельные </a:t>
            </a:r>
            <a:r>
              <a:rPr lang="ru-RU" sz="2000" u="sng" dirty="0"/>
              <a:t>участки</a:t>
            </a:r>
            <a:r>
              <a:rPr lang="ru-RU" sz="2000" dirty="0"/>
              <a:t>, на которых </a:t>
            </a:r>
            <a:r>
              <a:rPr lang="ru-RU" sz="2000" dirty="0" smtClean="0"/>
              <a:t>расположены, указанные жилые помещения; </a:t>
            </a:r>
          </a:p>
          <a:p>
            <a:r>
              <a:rPr lang="ru-RU" sz="2000" u="sng" dirty="0" smtClean="0"/>
              <a:t>предметы </a:t>
            </a:r>
            <a:r>
              <a:rPr lang="ru-RU" sz="2000" u="sng" dirty="0"/>
              <a:t>обычной домашней обстановки и обихода</a:t>
            </a:r>
            <a:r>
              <a:rPr lang="ru-RU" sz="2000" dirty="0"/>
              <a:t>, вещи индивидуального пользования (одежда, обувь и другие), за исключением драгоценностей и других предметов роскоши; </a:t>
            </a:r>
            <a:endParaRPr lang="ru-RU" sz="2000" dirty="0" smtClean="0"/>
          </a:p>
          <a:p>
            <a:r>
              <a:rPr lang="ru-RU" sz="2000" dirty="0" smtClean="0"/>
              <a:t>используемые </a:t>
            </a:r>
            <a:r>
              <a:rPr lang="ru-RU" sz="2000" dirty="0"/>
              <a:t>для целей, не связанных с осуществлением предпринимательской деятельности, </a:t>
            </a:r>
            <a:r>
              <a:rPr lang="ru-RU" sz="2000" u="sng" dirty="0"/>
              <a:t>племенной, молочный и рабочий скот,</a:t>
            </a:r>
            <a:r>
              <a:rPr lang="ru-RU" sz="2000" dirty="0"/>
              <a:t> олени, кролики, птица, пчелы, корма, необходимые для их содержания до выгона на пастбища (выезда на пасеку), а также хозяйственные строения и сооружения, необходимые для их содержания; </a:t>
            </a:r>
            <a:endParaRPr lang="ru-RU" sz="2000" dirty="0" smtClean="0"/>
          </a:p>
        </p:txBody>
      </p:sp>
    </p:spTree>
    <p:extLst>
      <p:ext uri="{BB962C8B-B14F-4D97-AF65-F5344CB8AC3E}">
        <p14:creationId xmlns:p14="http://schemas.microsoft.com/office/powerpoint/2010/main" val="7143969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33400"/>
            <a:ext cx="8229600" cy="303312"/>
          </a:xfrm>
        </p:spPr>
        <p:txBody>
          <a:bodyPr>
            <a:normAutofit fontScale="90000"/>
          </a:bodyPr>
          <a:lstStyle/>
          <a:p>
            <a:endParaRPr lang="ru-RU" dirty="0"/>
          </a:p>
        </p:txBody>
      </p:sp>
      <p:sp>
        <p:nvSpPr>
          <p:cNvPr id="3" name="Объект 2"/>
          <p:cNvSpPr>
            <a:spLocks noGrp="1"/>
          </p:cNvSpPr>
          <p:nvPr>
            <p:ph idx="1"/>
          </p:nvPr>
        </p:nvSpPr>
        <p:spPr>
          <a:xfrm>
            <a:off x="457200" y="980728"/>
            <a:ext cx="8229600" cy="5496272"/>
          </a:xfrm>
        </p:spPr>
        <p:txBody>
          <a:bodyPr>
            <a:normAutofit fontScale="92500" lnSpcReduction="20000"/>
          </a:bodyPr>
          <a:lstStyle/>
          <a:p>
            <a:r>
              <a:rPr lang="ru-RU" sz="2600" u="sng" dirty="0"/>
              <a:t>семена, необходимые для очередного посева</a:t>
            </a:r>
            <a:r>
              <a:rPr lang="ru-RU" sz="2600" dirty="0"/>
              <a:t>;</a:t>
            </a:r>
          </a:p>
          <a:p>
            <a:r>
              <a:rPr lang="ru-RU" sz="2600" dirty="0"/>
              <a:t> </a:t>
            </a:r>
            <a:r>
              <a:rPr lang="ru-RU" sz="2600" u="sng" dirty="0"/>
              <a:t>продукты питания и деньги </a:t>
            </a:r>
            <a:r>
              <a:rPr lang="ru-RU" sz="2600" dirty="0"/>
              <a:t>на общую сумму не менее установленной величины прожиточного минимума самого гражданина-должника и лиц, находящихся на его иждивении; </a:t>
            </a:r>
          </a:p>
          <a:p>
            <a:r>
              <a:rPr lang="ru-RU" sz="2600" u="sng" dirty="0"/>
              <a:t>топливо</a:t>
            </a:r>
            <a:r>
              <a:rPr lang="ru-RU" sz="2600" dirty="0"/>
              <a:t>, необходимое семье гражданина-должника для приготовления своей ежедневной пищи и отопления в течение отопительного сезона своего жилого помещения;</a:t>
            </a:r>
          </a:p>
          <a:p>
            <a:r>
              <a:rPr lang="ru-RU" sz="2600" u="sng" dirty="0"/>
              <a:t>средства транспорта </a:t>
            </a:r>
            <a:r>
              <a:rPr lang="ru-RU" sz="2600" dirty="0"/>
              <a:t>и другое необходимое гражданину-должнику в связи с его инвалидностью имущество; </a:t>
            </a:r>
          </a:p>
          <a:p>
            <a:r>
              <a:rPr lang="ru-RU" sz="2600" u="sng" dirty="0"/>
              <a:t>призы, государственные награды,</a:t>
            </a:r>
            <a:r>
              <a:rPr lang="ru-RU" sz="2600" dirty="0"/>
              <a:t> почетные и памятные знаки, которыми награжден гражданин-должник. </a:t>
            </a:r>
            <a:br>
              <a:rPr lang="ru-RU" sz="2600" dirty="0"/>
            </a:br>
            <a:endParaRPr lang="ru-RU" sz="2600" dirty="0"/>
          </a:p>
          <a:p>
            <a:endParaRPr lang="ru-RU" dirty="0"/>
          </a:p>
        </p:txBody>
      </p:sp>
    </p:spTree>
    <p:extLst>
      <p:ext uri="{BB962C8B-B14F-4D97-AF65-F5344CB8AC3E}">
        <p14:creationId xmlns:p14="http://schemas.microsoft.com/office/powerpoint/2010/main" val="33795873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3200" dirty="0"/>
              <a:t>Риски индивидуального предпринимателя </a:t>
            </a:r>
            <a:br>
              <a:rPr lang="ru-RU" sz="3200" dirty="0"/>
            </a:br>
            <a:endParaRPr lang="ru-RU" sz="3200" dirty="0"/>
          </a:p>
        </p:txBody>
      </p:sp>
      <p:pic>
        <p:nvPicPr>
          <p:cNvPr id="5" name="Объект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43608" y="1484784"/>
            <a:ext cx="6768752" cy="4680520"/>
          </a:xfrm>
        </p:spPr>
      </p:pic>
    </p:spTree>
    <p:extLst>
      <p:ext uri="{BB962C8B-B14F-4D97-AF65-F5344CB8AC3E}">
        <p14:creationId xmlns:p14="http://schemas.microsoft.com/office/powerpoint/2010/main" val="2577628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33400"/>
            <a:ext cx="8229600" cy="1167408"/>
          </a:xfrm>
        </p:spPr>
        <p:txBody>
          <a:bodyPr>
            <a:normAutofit fontScale="90000"/>
          </a:bodyPr>
          <a:lstStyle/>
          <a:p>
            <a:pPr algn="ctr"/>
            <a:r>
              <a:rPr lang="ru-RU" u="sng" dirty="0" smtClean="0"/>
              <a:t>Главные особенности деятельности ИП </a:t>
            </a:r>
            <a:endParaRPr lang="ru-RU" u="sng" dirty="0"/>
          </a:p>
        </p:txBody>
      </p:sp>
      <p:sp>
        <p:nvSpPr>
          <p:cNvPr id="3" name="Объект 2"/>
          <p:cNvSpPr>
            <a:spLocks noGrp="1"/>
          </p:cNvSpPr>
          <p:nvPr>
            <p:ph idx="1"/>
          </p:nvPr>
        </p:nvSpPr>
        <p:spPr>
          <a:xfrm>
            <a:off x="457200" y="1700808"/>
            <a:ext cx="8229600" cy="4776192"/>
          </a:xfrm>
        </p:spPr>
        <p:txBody>
          <a:bodyPr>
            <a:normAutofit/>
          </a:bodyPr>
          <a:lstStyle/>
          <a:p>
            <a:pPr algn="ctr"/>
            <a:r>
              <a:rPr lang="ru-RU" sz="3600" dirty="0" smtClean="0">
                <a:solidFill>
                  <a:schemeClr val="accent1">
                    <a:lumMod val="75000"/>
                  </a:schemeClr>
                </a:solidFill>
              </a:rPr>
              <a:t>Ограниченность </a:t>
            </a:r>
            <a:r>
              <a:rPr lang="ru-RU" sz="3600" dirty="0">
                <a:solidFill>
                  <a:schemeClr val="accent1">
                    <a:lumMod val="75000"/>
                  </a:schemeClr>
                </a:solidFill>
              </a:rPr>
              <a:t>доступа к финансовым </a:t>
            </a:r>
            <a:r>
              <a:rPr lang="ru-RU" sz="3600" dirty="0" smtClean="0">
                <a:solidFill>
                  <a:schemeClr val="accent1">
                    <a:lumMod val="75000"/>
                  </a:schemeClr>
                </a:solidFill>
              </a:rPr>
              <a:t>ресурсам.</a:t>
            </a:r>
          </a:p>
          <a:p>
            <a:pPr marL="0" indent="0" algn="ctr">
              <a:buNone/>
            </a:pPr>
            <a:r>
              <a:rPr lang="ru-RU" sz="3200" dirty="0" smtClean="0"/>
              <a:t>  Деятельность </a:t>
            </a:r>
            <a:r>
              <a:rPr lang="ru-RU" sz="3200" dirty="0"/>
              <a:t>индивидуальных предпринимателей характеризуется небольшим масштабом производства и высоким уровнем неопределённости, что не позволяет получать кредиты или получать их с дополнительными надбавками за риск. </a:t>
            </a:r>
          </a:p>
          <a:p>
            <a:endParaRPr lang="ru-RU" sz="3200" dirty="0"/>
          </a:p>
        </p:txBody>
      </p:sp>
    </p:spTree>
    <p:extLst>
      <p:ext uri="{BB962C8B-B14F-4D97-AF65-F5344CB8AC3E}">
        <p14:creationId xmlns:p14="http://schemas.microsoft.com/office/powerpoint/2010/main" val="13089482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u="sng" dirty="0"/>
              <a:t>Главные особенности деятельности ИП </a:t>
            </a:r>
            <a:endParaRPr lang="ru-RU" dirty="0"/>
          </a:p>
        </p:txBody>
      </p:sp>
      <p:sp>
        <p:nvSpPr>
          <p:cNvPr id="3" name="Объект 2"/>
          <p:cNvSpPr>
            <a:spLocks noGrp="1"/>
          </p:cNvSpPr>
          <p:nvPr>
            <p:ph idx="1"/>
          </p:nvPr>
        </p:nvSpPr>
        <p:spPr/>
        <p:txBody>
          <a:bodyPr/>
          <a:lstStyle/>
          <a:p>
            <a:pPr algn="ctr"/>
            <a:r>
              <a:rPr lang="ru-RU" sz="3600" dirty="0">
                <a:solidFill>
                  <a:schemeClr val="accent1">
                    <a:lumMod val="75000"/>
                  </a:schemeClr>
                </a:solidFill>
              </a:rPr>
              <a:t>Невозможность чёткой оценки финансового </a:t>
            </a:r>
            <a:r>
              <a:rPr lang="ru-RU" sz="3600" dirty="0" smtClean="0">
                <a:solidFill>
                  <a:schemeClr val="accent1">
                    <a:lumMod val="75000"/>
                  </a:schemeClr>
                </a:solidFill>
              </a:rPr>
              <a:t>состояния.</a:t>
            </a:r>
          </a:p>
          <a:p>
            <a:pPr marL="0" indent="0" algn="ctr">
              <a:buNone/>
            </a:pPr>
            <a:r>
              <a:rPr lang="ru-RU" dirty="0" smtClean="0"/>
              <a:t> </a:t>
            </a:r>
            <a:r>
              <a:rPr lang="ru-RU" sz="3200" dirty="0" smtClean="0"/>
              <a:t>Большинство </a:t>
            </a:r>
            <a:r>
              <a:rPr lang="ru-RU" sz="3200" dirty="0"/>
              <a:t>индивидуальных предприятий формируют упрощённые формы отчётности, что не позволяет чётко определить показатели прибыльности, ликвидности, финансовой устойчивости.</a:t>
            </a:r>
          </a:p>
          <a:p>
            <a:pPr algn="ctr"/>
            <a:endParaRPr lang="ru-RU" sz="3200" dirty="0"/>
          </a:p>
        </p:txBody>
      </p:sp>
    </p:spTree>
    <p:extLst>
      <p:ext uri="{BB962C8B-B14F-4D97-AF65-F5344CB8AC3E}">
        <p14:creationId xmlns:p14="http://schemas.microsoft.com/office/powerpoint/2010/main" val="12239542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33400"/>
            <a:ext cx="8229600" cy="1527448"/>
          </a:xfrm>
        </p:spPr>
        <p:txBody>
          <a:bodyPr>
            <a:normAutofit fontScale="90000"/>
          </a:bodyPr>
          <a:lstStyle/>
          <a:p>
            <a:r>
              <a:rPr lang="ru-RU" b="1" dirty="0" smtClean="0"/>
              <a:t>   ИП как бизнес или </a:t>
            </a:r>
            <a:br>
              <a:rPr lang="ru-RU" b="1" dirty="0" smtClean="0"/>
            </a:br>
            <a:r>
              <a:rPr lang="ru-RU" b="1" dirty="0" smtClean="0"/>
              <a:t>           «ИНСТРУМЕНТ» в бизнесе?</a:t>
            </a:r>
            <a:endParaRPr lang="ru-RU" b="1"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99592" y="2276872"/>
            <a:ext cx="6912768" cy="3888432"/>
          </a:xfrm>
        </p:spPr>
      </p:pic>
    </p:spTree>
    <p:extLst>
      <p:ext uri="{BB962C8B-B14F-4D97-AF65-F5344CB8AC3E}">
        <p14:creationId xmlns:p14="http://schemas.microsoft.com/office/powerpoint/2010/main" val="491308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u="sng" dirty="0"/>
              <a:t>Главные особенности деятельности ИП </a:t>
            </a:r>
            <a:endParaRPr lang="ru-RU" dirty="0"/>
          </a:p>
        </p:txBody>
      </p:sp>
      <p:sp>
        <p:nvSpPr>
          <p:cNvPr id="3" name="Объект 2"/>
          <p:cNvSpPr>
            <a:spLocks noGrp="1"/>
          </p:cNvSpPr>
          <p:nvPr>
            <p:ph idx="1"/>
          </p:nvPr>
        </p:nvSpPr>
        <p:spPr/>
        <p:txBody>
          <a:bodyPr/>
          <a:lstStyle/>
          <a:p>
            <a:pPr marL="0" indent="0" algn="ctr">
              <a:buNone/>
            </a:pPr>
            <a:r>
              <a:rPr lang="ru-RU" sz="4000" dirty="0">
                <a:solidFill>
                  <a:schemeClr val="accent1">
                    <a:lumMod val="75000"/>
                  </a:schemeClr>
                </a:solidFill>
              </a:rPr>
              <a:t>Отсутствие узнаваемости </a:t>
            </a:r>
            <a:endParaRPr lang="ru-RU" sz="4000" dirty="0" smtClean="0">
              <a:solidFill>
                <a:schemeClr val="accent1">
                  <a:lumMod val="75000"/>
                </a:schemeClr>
              </a:solidFill>
            </a:endParaRPr>
          </a:p>
          <a:p>
            <a:pPr marL="0" indent="0" algn="ctr">
              <a:buNone/>
            </a:pPr>
            <a:r>
              <a:rPr lang="ru-RU" sz="3200" dirty="0" smtClean="0"/>
              <a:t>Неизвестность </a:t>
            </a:r>
            <a:r>
              <a:rPr lang="ru-RU" sz="3200" dirty="0"/>
              <a:t>большинства индивидуальных предпринимателей не позволяет сформировать имидж, который мог бы увеличить уровень капитализации предприятия и позволить привлечь заёмные финансовые средства на более выгодных условиях. </a:t>
            </a:r>
          </a:p>
        </p:txBody>
      </p:sp>
    </p:spTree>
    <p:extLst>
      <p:ext uri="{BB962C8B-B14F-4D97-AF65-F5344CB8AC3E}">
        <p14:creationId xmlns:p14="http://schemas.microsoft.com/office/powerpoint/2010/main" val="12473018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u="sng" dirty="0"/>
              <a:t>Главные особенности деятельности ИП </a:t>
            </a:r>
            <a:endParaRPr lang="ru-RU" dirty="0"/>
          </a:p>
        </p:txBody>
      </p:sp>
      <p:sp>
        <p:nvSpPr>
          <p:cNvPr id="3" name="Объект 2"/>
          <p:cNvSpPr>
            <a:spLocks noGrp="1"/>
          </p:cNvSpPr>
          <p:nvPr>
            <p:ph idx="1"/>
          </p:nvPr>
        </p:nvSpPr>
        <p:spPr/>
        <p:txBody>
          <a:bodyPr>
            <a:normAutofit fontScale="85000" lnSpcReduction="10000"/>
          </a:bodyPr>
          <a:lstStyle/>
          <a:p>
            <a:pPr marL="0" indent="0" algn="ctr">
              <a:buNone/>
            </a:pPr>
            <a:r>
              <a:rPr lang="ru-RU" sz="3600" dirty="0">
                <a:solidFill>
                  <a:schemeClr val="accent1">
                    <a:lumMod val="75000"/>
                  </a:schemeClr>
                </a:solidFill>
              </a:rPr>
              <a:t>Зависимость деятельности от внешних условий </a:t>
            </a:r>
            <a:endParaRPr lang="ru-RU" sz="3600" dirty="0" smtClean="0">
              <a:solidFill>
                <a:schemeClr val="accent1">
                  <a:lumMod val="75000"/>
                </a:schemeClr>
              </a:solidFill>
            </a:endParaRPr>
          </a:p>
          <a:p>
            <a:pPr marL="0" indent="0" algn="ctr">
              <a:buNone/>
            </a:pPr>
            <a:r>
              <a:rPr lang="ru-RU" sz="3600" dirty="0" smtClean="0"/>
              <a:t> Незапланированные </a:t>
            </a:r>
            <a:r>
              <a:rPr lang="ru-RU" sz="3600" dirty="0"/>
              <a:t>убытки (недополученные прибыли) для индивидуальных предпринимателей имеют более значительные последствия, чем для крупных или даже средних предприятий, поскольку запас финансовой устойчивости у малых бизнес-единиц на порядок ниже, чем у других участников экономической системы.</a:t>
            </a:r>
          </a:p>
          <a:p>
            <a:endParaRPr lang="ru-RU" dirty="0"/>
          </a:p>
        </p:txBody>
      </p:sp>
    </p:spTree>
    <p:extLst>
      <p:ext uri="{BB962C8B-B14F-4D97-AF65-F5344CB8AC3E}">
        <p14:creationId xmlns:p14="http://schemas.microsoft.com/office/powerpoint/2010/main" val="3707508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Бухучет и налоговые </a:t>
            </a:r>
            <a:r>
              <a:rPr lang="ru-RU" dirty="0"/>
              <a:t>риски </a:t>
            </a:r>
            <a:endParaRPr lang="ru-RU"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07704" y="1548707"/>
            <a:ext cx="5400600" cy="4569295"/>
          </a:xfrm>
        </p:spPr>
      </p:pic>
    </p:spTree>
    <p:extLst>
      <p:ext uri="{BB962C8B-B14F-4D97-AF65-F5344CB8AC3E}">
        <p14:creationId xmlns:p14="http://schemas.microsoft.com/office/powerpoint/2010/main" val="37478229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33400"/>
            <a:ext cx="8229600" cy="591344"/>
          </a:xfrm>
        </p:spPr>
        <p:txBody>
          <a:bodyPr>
            <a:normAutofit fontScale="90000"/>
          </a:bodyPr>
          <a:lstStyle/>
          <a:p>
            <a:pPr algn="ctr"/>
            <a:r>
              <a:rPr lang="ru-RU" b="1" dirty="0"/>
              <a:t>Виды налогообложения ИП</a:t>
            </a:r>
            <a:r>
              <a:rPr lang="ru-RU" dirty="0"/>
              <a:t/>
            </a:r>
            <a:br>
              <a:rPr lang="ru-RU" dirty="0"/>
            </a:br>
            <a:endParaRPr lang="ru-RU" dirty="0"/>
          </a:p>
        </p:txBody>
      </p:sp>
      <p:sp>
        <p:nvSpPr>
          <p:cNvPr id="3" name="Объект 2"/>
          <p:cNvSpPr>
            <a:spLocks noGrp="1"/>
          </p:cNvSpPr>
          <p:nvPr>
            <p:ph idx="1"/>
          </p:nvPr>
        </p:nvSpPr>
        <p:spPr>
          <a:xfrm>
            <a:off x="467662" y="1124744"/>
            <a:ext cx="8229600" cy="5328592"/>
          </a:xfrm>
        </p:spPr>
        <p:txBody>
          <a:bodyPr>
            <a:noAutofit/>
          </a:bodyPr>
          <a:lstStyle/>
          <a:p>
            <a:r>
              <a:rPr lang="ru-RU" sz="2800" dirty="0" smtClean="0"/>
              <a:t>ЕСХН </a:t>
            </a:r>
            <a:r>
              <a:rPr lang="ru-RU" sz="2800" dirty="0"/>
              <a:t>— единый сельскохозяйственный налог;</a:t>
            </a:r>
          </a:p>
          <a:p>
            <a:r>
              <a:rPr lang="ru-RU" sz="2800" dirty="0"/>
              <a:t>ОСНО — общая система </a:t>
            </a:r>
            <a:r>
              <a:rPr lang="ru-RU" sz="2800" b="1" dirty="0"/>
              <a:t>налогообложения</a:t>
            </a:r>
            <a:r>
              <a:rPr lang="ru-RU" sz="2800" dirty="0"/>
              <a:t>;</a:t>
            </a:r>
          </a:p>
          <a:p>
            <a:r>
              <a:rPr lang="ru-RU" sz="2800" dirty="0"/>
              <a:t>УСН — упрощенная система </a:t>
            </a:r>
            <a:r>
              <a:rPr lang="ru-RU" sz="2800" b="1" dirty="0"/>
              <a:t>налогообложения</a:t>
            </a:r>
            <a:r>
              <a:rPr lang="ru-RU" sz="2800" dirty="0"/>
              <a:t>;</a:t>
            </a:r>
          </a:p>
          <a:p>
            <a:r>
              <a:rPr lang="ru-RU" sz="2800" dirty="0"/>
              <a:t>ПСН — патентная система </a:t>
            </a:r>
            <a:r>
              <a:rPr lang="ru-RU" sz="2800" b="1" dirty="0"/>
              <a:t>налогообложения</a:t>
            </a:r>
            <a:r>
              <a:rPr lang="ru-RU" sz="2800" dirty="0"/>
              <a:t>;</a:t>
            </a:r>
          </a:p>
          <a:p>
            <a:r>
              <a:rPr lang="ru-RU" sz="2800" dirty="0"/>
              <a:t>ЕНВД — единый налог на вмененный доход.</a:t>
            </a:r>
          </a:p>
          <a:p>
            <a:pPr marL="0" indent="0">
              <a:buNone/>
            </a:pPr>
            <a:r>
              <a:rPr lang="ru-RU" sz="3200" dirty="0" smtClean="0">
                <a:solidFill>
                  <a:schemeClr val="accent1">
                    <a:lumMod val="75000"/>
                  </a:schemeClr>
                </a:solidFill>
              </a:rPr>
              <a:t>Наиболее </a:t>
            </a:r>
            <a:r>
              <a:rPr lang="ru-RU" sz="3200" dirty="0">
                <a:solidFill>
                  <a:schemeClr val="accent1">
                    <a:lumMod val="75000"/>
                  </a:schemeClr>
                </a:solidFill>
              </a:rPr>
              <a:t>безопасной </a:t>
            </a:r>
            <a:r>
              <a:rPr lang="ru-RU" sz="3200" dirty="0" smtClean="0">
                <a:solidFill>
                  <a:schemeClr val="accent1">
                    <a:lumMod val="75000"/>
                  </a:schemeClr>
                </a:solidFill>
              </a:rPr>
              <a:t>для ИП </a:t>
            </a:r>
            <a:r>
              <a:rPr lang="ru-RU" sz="3200" dirty="0">
                <a:solidFill>
                  <a:schemeClr val="accent1">
                    <a:lumMod val="75000"/>
                  </a:schemeClr>
                </a:solidFill>
              </a:rPr>
              <a:t>является УСН </a:t>
            </a:r>
            <a:r>
              <a:rPr lang="ru-RU" sz="3200" dirty="0" smtClean="0">
                <a:solidFill>
                  <a:schemeClr val="accent1">
                    <a:lumMod val="75000"/>
                  </a:schemeClr>
                </a:solidFill>
              </a:rPr>
              <a:t>и </a:t>
            </a:r>
            <a:r>
              <a:rPr lang="ru-RU" sz="3200" dirty="0">
                <a:solidFill>
                  <a:schemeClr val="accent1">
                    <a:lumMod val="75000"/>
                  </a:schemeClr>
                </a:solidFill>
              </a:rPr>
              <a:t>патентная система</a:t>
            </a:r>
            <a:r>
              <a:rPr lang="ru-RU" sz="3200" dirty="0" smtClean="0">
                <a:solidFill>
                  <a:schemeClr val="accent1">
                    <a:lumMod val="75000"/>
                  </a:schemeClr>
                </a:solidFill>
              </a:rPr>
              <a:t>.</a:t>
            </a:r>
          </a:p>
          <a:p>
            <a:pPr marL="0" indent="0">
              <a:buNone/>
            </a:pPr>
            <a:r>
              <a:rPr lang="ru-RU" dirty="0"/>
              <a:t>При использовании этих систем налогообложения предприниматель не должен доказывать наличие у него </a:t>
            </a:r>
            <a:r>
              <a:rPr lang="ru-RU" dirty="0" smtClean="0"/>
              <a:t>расходов!</a:t>
            </a:r>
            <a:endParaRPr lang="ru-RU" sz="3200" dirty="0">
              <a:solidFill>
                <a:schemeClr val="accent1">
                  <a:lumMod val="75000"/>
                </a:schemeClr>
              </a:solidFill>
            </a:endParaRPr>
          </a:p>
        </p:txBody>
      </p:sp>
    </p:spTree>
    <p:extLst>
      <p:ext uri="{BB962C8B-B14F-4D97-AF65-F5344CB8AC3E}">
        <p14:creationId xmlns:p14="http://schemas.microsoft.com/office/powerpoint/2010/main" val="42294198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33400"/>
            <a:ext cx="8229600" cy="735360"/>
          </a:xfrm>
        </p:spPr>
        <p:txBody>
          <a:bodyPr>
            <a:normAutofit fontScale="90000"/>
          </a:bodyPr>
          <a:lstStyle/>
          <a:p>
            <a:pPr algn="ctr"/>
            <a:r>
              <a:rPr lang="ru-RU" b="1" dirty="0" smtClean="0"/>
              <a:t/>
            </a:r>
            <a:br>
              <a:rPr lang="ru-RU" b="1" dirty="0" smtClean="0"/>
            </a:br>
            <a:r>
              <a:rPr lang="ru-RU" b="1" dirty="0" smtClean="0"/>
              <a:t>Должен</a:t>
            </a:r>
            <a:r>
              <a:rPr lang="ru-RU" b="1" dirty="0"/>
              <a:t> ли ИП вести </a:t>
            </a:r>
            <a:r>
              <a:rPr lang="ru-RU" b="1" dirty="0" smtClean="0"/>
              <a:t>бухучет?</a:t>
            </a:r>
            <a:r>
              <a:rPr lang="ru-RU" b="1" dirty="0"/>
              <a:t/>
            </a:r>
            <a:br>
              <a:rPr lang="ru-RU" b="1" dirty="0"/>
            </a:br>
            <a:endParaRPr lang="ru-RU" dirty="0"/>
          </a:p>
        </p:txBody>
      </p:sp>
      <p:sp>
        <p:nvSpPr>
          <p:cNvPr id="3" name="Объект 2"/>
          <p:cNvSpPr>
            <a:spLocks noGrp="1"/>
          </p:cNvSpPr>
          <p:nvPr>
            <p:ph idx="1"/>
          </p:nvPr>
        </p:nvSpPr>
        <p:spPr>
          <a:xfrm>
            <a:off x="457200" y="1268760"/>
            <a:ext cx="8229600" cy="5208240"/>
          </a:xfrm>
        </p:spPr>
        <p:txBody>
          <a:bodyPr>
            <a:normAutofit/>
          </a:bodyPr>
          <a:lstStyle/>
          <a:p>
            <a:pPr algn="just"/>
            <a:r>
              <a:rPr lang="ru-RU" dirty="0"/>
              <a:t>Бухгалтерское законодательство предусматривает, что ИП могут не вести бухгалтерский учет, если в соответствии с законодательством РФ о налогах и сборах они ведут учет доходов или доходов и расходов </a:t>
            </a:r>
            <a:r>
              <a:rPr lang="ru-RU" dirty="0" smtClean="0"/>
              <a:t>характеризующих </a:t>
            </a:r>
            <a:r>
              <a:rPr lang="ru-RU" dirty="0"/>
              <a:t>определенный вид предпринимательской деятельности (</a:t>
            </a:r>
            <a:r>
              <a:rPr lang="ru-RU" u="sng" dirty="0">
                <a:hlinkClick r:id="rId2"/>
              </a:rPr>
              <a:t>п. 1 ч. 2 ст. 6 Федерального закона от 06.12.2011 № 402-ФЗ</a:t>
            </a:r>
            <a:r>
              <a:rPr lang="ru-RU" dirty="0"/>
              <a:t>). А поскольку такой учет ИП ведут как при общей системе налогообложения, так и при </a:t>
            </a:r>
            <a:r>
              <a:rPr lang="ru-RU" dirty="0" err="1"/>
              <a:t>спецрежимах</a:t>
            </a:r>
            <a:r>
              <a:rPr lang="ru-RU" dirty="0"/>
              <a:t>, </a:t>
            </a:r>
            <a:r>
              <a:rPr lang="ru-RU" dirty="0" err="1"/>
              <a:t>бухучетная</a:t>
            </a:r>
            <a:r>
              <a:rPr lang="ru-RU" dirty="0"/>
              <a:t> «льгота» применяется ко всем предпринимателям. Это означает, что нет обязанности ведения бухгалтерского учета ИП, которые применяют ЕСХН, УСН, </a:t>
            </a:r>
            <a:r>
              <a:rPr lang="ru-RU" dirty="0" smtClean="0"/>
              <a:t>ЕНВД</a:t>
            </a:r>
            <a:r>
              <a:rPr lang="ru-RU" dirty="0"/>
              <a:t> </a:t>
            </a:r>
            <a:r>
              <a:rPr lang="ru-RU" dirty="0" smtClean="0"/>
              <a:t>и  </a:t>
            </a:r>
            <a:r>
              <a:rPr lang="ru-RU" dirty="0"/>
              <a:t>ИП на патенте (ПСН).</a:t>
            </a:r>
            <a:endParaRPr lang="ru-RU" dirty="0"/>
          </a:p>
        </p:txBody>
      </p:sp>
    </p:spTree>
    <p:extLst>
      <p:ext uri="{BB962C8B-B14F-4D97-AF65-F5344CB8AC3E}">
        <p14:creationId xmlns:p14="http://schemas.microsoft.com/office/powerpoint/2010/main" val="33692584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33400"/>
            <a:ext cx="8229600" cy="663352"/>
          </a:xfrm>
        </p:spPr>
        <p:txBody>
          <a:bodyPr>
            <a:normAutofit fontScale="90000"/>
          </a:bodyPr>
          <a:lstStyle/>
          <a:p>
            <a:pPr algn="ctr"/>
            <a:r>
              <a:rPr lang="ru-RU" b="1" dirty="0" smtClean="0"/>
              <a:t/>
            </a:r>
            <a:br>
              <a:rPr lang="ru-RU" b="1" dirty="0" smtClean="0"/>
            </a:br>
            <a:r>
              <a:rPr lang="ru-RU" b="1" dirty="0" smtClean="0"/>
              <a:t>Должен</a:t>
            </a:r>
            <a:r>
              <a:rPr lang="ru-RU" b="1" dirty="0"/>
              <a:t> ли ИП вести бухучет?</a:t>
            </a:r>
            <a:br>
              <a:rPr lang="ru-RU" b="1" dirty="0"/>
            </a:br>
            <a:endParaRPr lang="ru-RU" dirty="0"/>
          </a:p>
        </p:txBody>
      </p:sp>
      <p:sp>
        <p:nvSpPr>
          <p:cNvPr id="3" name="Объект 2"/>
          <p:cNvSpPr>
            <a:spLocks noGrp="1"/>
          </p:cNvSpPr>
          <p:nvPr>
            <p:ph idx="1"/>
          </p:nvPr>
        </p:nvSpPr>
        <p:spPr>
          <a:xfrm>
            <a:off x="457200" y="1268760"/>
            <a:ext cx="8229600" cy="5328592"/>
          </a:xfrm>
        </p:spPr>
        <p:txBody>
          <a:bodyPr>
            <a:normAutofit lnSpcReduction="10000"/>
          </a:bodyPr>
          <a:lstStyle/>
          <a:p>
            <a:r>
              <a:rPr lang="ru-RU" dirty="0"/>
              <a:t>ведение бухгалтерского учета ИП – это его право: обязать его вести бухучет нельзя, но принять решение вести бухгалтерский учет он может </a:t>
            </a:r>
            <a:r>
              <a:rPr lang="ru-RU" dirty="0" smtClean="0"/>
              <a:t>сам, с целью осуществления учета и контроля за ТМЦ и денежными средствами, учета заработной платы персонала, уплаты взносов и налогов, учета расчетов с контрагентами.</a:t>
            </a:r>
          </a:p>
          <a:p>
            <a:r>
              <a:rPr lang="ru-RU" dirty="0" smtClean="0"/>
              <a:t> Индивидуальные </a:t>
            </a:r>
            <a:r>
              <a:rPr lang="ru-RU" dirty="0"/>
              <a:t>предприниматели могут использовать упрощенные способы ведения бухгалтерского учета </a:t>
            </a:r>
            <a:r>
              <a:rPr lang="ru-RU" dirty="0" smtClean="0"/>
              <a:t>(</a:t>
            </a:r>
            <a:r>
              <a:rPr lang="ru-RU" u="sng" dirty="0">
                <a:hlinkClick r:id="rId2"/>
              </a:rPr>
              <a:t>ч. 4 ст. 6 Федерального закона от 06.12.2011 № 402-ФЗ</a:t>
            </a:r>
            <a:r>
              <a:rPr lang="ru-RU" dirty="0" smtClean="0"/>
              <a:t>).</a:t>
            </a:r>
          </a:p>
          <a:p>
            <a:r>
              <a:rPr lang="ru-RU" dirty="0"/>
              <a:t>Для </a:t>
            </a:r>
            <a:r>
              <a:rPr lang="ru-RU" dirty="0" smtClean="0"/>
              <a:t>предоставления отчетности в налоговую предпринимателю </a:t>
            </a:r>
            <a:r>
              <a:rPr lang="ru-RU" dirty="0"/>
              <a:t>можно обратиться в </a:t>
            </a:r>
            <a:r>
              <a:rPr lang="ru-RU" dirty="0" err="1"/>
              <a:t>аутсорсинговую</a:t>
            </a:r>
            <a:r>
              <a:rPr lang="ru-RU" dirty="0"/>
              <a:t> </a:t>
            </a:r>
            <a:r>
              <a:rPr lang="ru-RU" dirty="0" smtClean="0"/>
              <a:t>компанию.</a:t>
            </a:r>
            <a:endParaRPr lang="ru-RU" dirty="0"/>
          </a:p>
          <a:p>
            <a:endParaRPr lang="ru-RU" dirty="0"/>
          </a:p>
        </p:txBody>
      </p:sp>
    </p:spTree>
    <p:extLst>
      <p:ext uri="{BB962C8B-B14F-4D97-AF65-F5344CB8AC3E}">
        <p14:creationId xmlns:p14="http://schemas.microsoft.com/office/powerpoint/2010/main" val="36085241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dirty="0" smtClean="0"/>
              <a:t>Стоит ли ИП готовиться к выездной налоговой проверке?</a:t>
            </a:r>
            <a:endParaRPr lang="ru-RU" dirty="0"/>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43608" y="1772816"/>
            <a:ext cx="6768751" cy="4680520"/>
          </a:xfrm>
        </p:spPr>
      </p:pic>
    </p:spTree>
    <p:extLst>
      <p:ext uri="{BB962C8B-B14F-4D97-AF65-F5344CB8AC3E}">
        <p14:creationId xmlns:p14="http://schemas.microsoft.com/office/powerpoint/2010/main" val="34205409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33400"/>
            <a:ext cx="8229600" cy="591344"/>
          </a:xfrm>
        </p:spPr>
        <p:txBody>
          <a:bodyPr>
            <a:normAutofit fontScale="90000"/>
          </a:bodyPr>
          <a:lstStyle/>
          <a:p>
            <a:endParaRPr lang="ru-RU" dirty="0"/>
          </a:p>
        </p:txBody>
      </p:sp>
      <p:sp>
        <p:nvSpPr>
          <p:cNvPr id="3" name="Объект 2"/>
          <p:cNvSpPr>
            <a:spLocks noGrp="1"/>
          </p:cNvSpPr>
          <p:nvPr>
            <p:ph idx="1"/>
          </p:nvPr>
        </p:nvSpPr>
        <p:spPr>
          <a:xfrm>
            <a:off x="457200" y="1268760"/>
            <a:ext cx="8229600" cy="5208240"/>
          </a:xfrm>
        </p:spPr>
        <p:txBody>
          <a:bodyPr>
            <a:noAutofit/>
          </a:bodyPr>
          <a:lstStyle/>
          <a:p>
            <a:pPr marL="0" indent="0" algn="ctr">
              <a:buNone/>
            </a:pPr>
            <a:r>
              <a:rPr lang="ru-RU" sz="3600" dirty="0"/>
              <a:t>Выездная налоговая проверка индивидуального предпринимателя не очень отличается от таковой в отношении юридического лица – </a:t>
            </a:r>
            <a:r>
              <a:rPr lang="ru-RU" sz="3600" u="sng" dirty="0">
                <a:solidFill>
                  <a:schemeClr val="accent1">
                    <a:lumMod val="75000"/>
                  </a:schemeClr>
                </a:solidFill>
              </a:rPr>
              <a:t>перечень подлежащих проверке документов приблизительно одинаков</a:t>
            </a:r>
            <a:r>
              <a:rPr lang="ru-RU" sz="3600" dirty="0">
                <a:solidFill>
                  <a:schemeClr val="accent1">
                    <a:lumMod val="75000"/>
                  </a:schemeClr>
                </a:solidFill>
              </a:rPr>
              <a:t>.</a:t>
            </a:r>
            <a:r>
              <a:rPr lang="ru-RU" sz="3600" dirty="0"/>
              <a:t> </a:t>
            </a:r>
          </a:p>
          <a:p>
            <a:pPr algn="ctr"/>
            <a:endParaRPr lang="ru-RU" sz="3600" dirty="0"/>
          </a:p>
        </p:txBody>
      </p:sp>
    </p:spTree>
    <p:extLst>
      <p:ext uri="{BB962C8B-B14F-4D97-AF65-F5344CB8AC3E}">
        <p14:creationId xmlns:p14="http://schemas.microsoft.com/office/powerpoint/2010/main" val="31948500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Что затребуют налоговики?</a:t>
            </a:r>
            <a:endParaRPr lang="ru-RU" dirty="0"/>
          </a:p>
        </p:txBody>
      </p:sp>
      <p:sp>
        <p:nvSpPr>
          <p:cNvPr id="3" name="Объект 2"/>
          <p:cNvSpPr>
            <a:spLocks noGrp="1"/>
          </p:cNvSpPr>
          <p:nvPr>
            <p:ph idx="1"/>
          </p:nvPr>
        </p:nvSpPr>
        <p:spPr>
          <a:xfrm>
            <a:off x="457200" y="1600200"/>
            <a:ext cx="8229600" cy="4925144"/>
          </a:xfrm>
        </p:spPr>
        <p:txBody>
          <a:bodyPr/>
          <a:lstStyle/>
          <a:p>
            <a:r>
              <a:rPr lang="ru-RU" dirty="0"/>
              <a:t>запрашивают документы, относящиеся к деятельности ИП;</a:t>
            </a:r>
          </a:p>
          <a:p>
            <a:r>
              <a:rPr lang="ru-RU" dirty="0"/>
              <a:t>изучают правомерность применения льгот и </a:t>
            </a:r>
            <a:r>
              <a:rPr lang="ru-RU" dirty="0" err="1"/>
              <a:t>спецрежимов</a:t>
            </a:r>
            <a:r>
              <a:rPr lang="ru-RU" dirty="0"/>
              <a:t>;</a:t>
            </a:r>
          </a:p>
          <a:p>
            <a:r>
              <a:rPr lang="ru-RU" dirty="0"/>
              <a:t>проводят перекрестные проверки с вашими контрагентами, чтобы удостовериться в отсутствии каких-либо расхождений;</a:t>
            </a:r>
          </a:p>
          <a:p>
            <a:r>
              <a:rPr lang="ru-RU" dirty="0"/>
              <a:t>осматривают помещения, где велась деятельность;</a:t>
            </a:r>
          </a:p>
          <a:p>
            <a:r>
              <a:rPr lang="ru-RU" dirty="0"/>
              <a:t>пользуются другими обширными полномочиями, предоставленными им Налоговым кодексом.</a:t>
            </a:r>
          </a:p>
          <a:p>
            <a:pPr marL="0" indent="0">
              <a:buNone/>
            </a:pPr>
            <a:endParaRPr lang="ru-RU" dirty="0"/>
          </a:p>
        </p:txBody>
      </p:sp>
    </p:spTree>
    <p:extLst>
      <p:ext uri="{BB962C8B-B14F-4D97-AF65-F5344CB8AC3E}">
        <p14:creationId xmlns:p14="http://schemas.microsoft.com/office/powerpoint/2010/main" val="15800458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33400"/>
            <a:ext cx="8229600" cy="519336"/>
          </a:xfrm>
        </p:spPr>
        <p:txBody>
          <a:bodyPr>
            <a:normAutofit fontScale="90000"/>
          </a:bodyPr>
          <a:lstStyle/>
          <a:p>
            <a:endParaRPr lang="ru-RU" dirty="0"/>
          </a:p>
        </p:txBody>
      </p:sp>
      <p:sp>
        <p:nvSpPr>
          <p:cNvPr id="3" name="Объект 2"/>
          <p:cNvSpPr>
            <a:spLocks noGrp="1"/>
          </p:cNvSpPr>
          <p:nvPr>
            <p:ph idx="1"/>
          </p:nvPr>
        </p:nvSpPr>
        <p:spPr>
          <a:xfrm>
            <a:off x="457200" y="1196752"/>
            <a:ext cx="8229600" cy="5280248"/>
          </a:xfrm>
        </p:spPr>
        <p:txBody>
          <a:bodyPr>
            <a:normAutofit lnSpcReduction="10000"/>
          </a:bodyPr>
          <a:lstStyle/>
          <a:p>
            <a:r>
              <a:rPr lang="ru-RU" dirty="0"/>
              <a:t>Проверка может происходить только у того ИП, </a:t>
            </a:r>
            <a:r>
              <a:rPr lang="ru-RU" dirty="0" smtClean="0"/>
              <a:t>который </a:t>
            </a:r>
            <a:r>
              <a:rPr lang="ru-RU" dirty="0"/>
              <a:t>был зарегистрирован более трёх лет </a:t>
            </a:r>
            <a:r>
              <a:rPr lang="ru-RU" dirty="0" smtClean="0"/>
              <a:t>назад.</a:t>
            </a:r>
          </a:p>
          <a:p>
            <a:r>
              <a:rPr lang="ru-RU" dirty="0"/>
              <a:t>Согласно </a:t>
            </a:r>
            <a:r>
              <a:rPr lang="ru-RU" dirty="0" smtClean="0"/>
              <a:t>Налоговому </a:t>
            </a:r>
            <a:r>
              <a:rPr lang="ru-RU" dirty="0"/>
              <a:t>кодексу, выездная налоговая проверка индивидуального предпринимателя может содержать следующие операции:</a:t>
            </a:r>
          </a:p>
          <a:p>
            <a:r>
              <a:rPr lang="ru-RU" dirty="0"/>
              <a:t>-инвентаризация;</a:t>
            </a:r>
          </a:p>
          <a:p>
            <a:r>
              <a:rPr lang="ru-RU" dirty="0"/>
              <a:t>-предоставление предпринимателем необходимой документации;</a:t>
            </a:r>
          </a:p>
          <a:p>
            <a:r>
              <a:rPr lang="ru-RU" dirty="0"/>
              <a:t>-экспертиза с привлечением эксперта на договорной основе;</a:t>
            </a:r>
          </a:p>
          <a:p>
            <a:r>
              <a:rPr lang="ru-RU" dirty="0"/>
              <a:t>-пользование услугами переводчика;</a:t>
            </a:r>
          </a:p>
          <a:p>
            <a:r>
              <a:rPr lang="ru-RU" dirty="0"/>
              <a:t>-привлечение свидетелей с последующей процедурой допроса.</a:t>
            </a:r>
          </a:p>
          <a:p>
            <a:endParaRPr lang="ru-RU" dirty="0"/>
          </a:p>
        </p:txBody>
      </p:sp>
    </p:spTree>
    <p:extLst>
      <p:ext uri="{BB962C8B-B14F-4D97-AF65-F5344CB8AC3E}">
        <p14:creationId xmlns:p14="http://schemas.microsoft.com/office/powerpoint/2010/main" val="25519096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33400"/>
            <a:ext cx="8229600" cy="1383432"/>
          </a:xfrm>
        </p:spPr>
        <p:txBody>
          <a:bodyPr>
            <a:noAutofit/>
          </a:bodyPr>
          <a:lstStyle/>
          <a:p>
            <a:r>
              <a:rPr lang="ru-RU" sz="2800" b="1" cap="all" dirty="0"/>
              <a:t>ИП СТИВЕН СИГАЛ: ГОЛЛИВУДСКИЙ АКТЁР ЗАРЕГИСТРИРОВАЛСЯ КАК ПРЕДПРИНИМАТЕЛЬ В ЭЛЕКТРОСТАЛИ</a:t>
            </a:r>
            <a:endParaRPr lang="ru-RU" sz="2800"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99592" y="2060848"/>
            <a:ext cx="6840760" cy="4536504"/>
          </a:xfrm>
        </p:spPr>
      </p:pic>
    </p:spTree>
    <p:extLst>
      <p:ext uri="{BB962C8B-B14F-4D97-AF65-F5344CB8AC3E}">
        <p14:creationId xmlns:p14="http://schemas.microsoft.com/office/powerpoint/2010/main" val="28924210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33400"/>
            <a:ext cx="8229600" cy="447328"/>
          </a:xfrm>
        </p:spPr>
        <p:txBody>
          <a:bodyPr>
            <a:normAutofit fontScale="90000"/>
          </a:bodyPr>
          <a:lstStyle/>
          <a:p>
            <a:endParaRPr lang="ru-RU" dirty="0"/>
          </a:p>
        </p:txBody>
      </p:sp>
      <p:sp>
        <p:nvSpPr>
          <p:cNvPr id="3" name="Объект 2"/>
          <p:cNvSpPr>
            <a:spLocks noGrp="1"/>
          </p:cNvSpPr>
          <p:nvPr>
            <p:ph idx="1"/>
          </p:nvPr>
        </p:nvSpPr>
        <p:spPr>
          <a:xfrm>
            <a:off x="457200" y="1268760"/>
            <a:ext cx="8229600" cy="5208240"/>
          </a:xfrm>
        </p:spPr>
        <p:txBody>
          <a:bodyPr>
            <a:normAutofit/>
          </a:bodyPr>
          <a:lstStyle/>
          <a:p>
            <a:r>
              <a:rPr lang="ru-RU" sz="2800" dirty="0"/>
              <a:t>Территорией проверки на выезде считается офис предпринимателя; при отсутствии такового ИП может быть приглашён в помещение налогового органа. </a:t>
            </a:r>
          </a:p>
          <a:p>
            <a:r>
              <a:rPr lang="ru-RU" sz="2800" dirty="0"/>
              <a:t>В начале проверки подвергается рассмотрению сдаваемая ИП налоговая отчётность.</a:t>
            </a:r>
          </a:p>
          <a:p>
            <a:r>
              <a:rPr lang="ru-RU" sz="2800" dirty="0"/>
              <a:t> </a:t>
            </a:r>
            <a:r>
              <a:rPr lang="ru-RU" sz="2800" u="sng" dirty="0"/>
              <a:t>Проверка бухгалтерских документов осуществляется только в случае наличия таковых у ИП.</a:t>
            </a:r>
          </a:p>
          <a:p>
            <a:endParaRPr lang="ru-RU" sz="2800" dirty="0"/>
          </a:p>
        </p:txBody>
      </p:sp>
    </p:spTree>
    <p:extLst>
      <p:ext uri="{BB962C8B-B14F-4D97-AF65-F5344CB8AC3E}">
        <p14:creationId xmlns:p14="http://schemas.microsoft.com/office/powerpoint/2010/main" val="1322892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33400"/>
            <a:ext cx="8229600" cy="519336"/>
          </a:xfrm>
        </p:spPr>
        <p:txBody>
          <a:bodyPr>
            <a:normAutofit fontScale="90000"/>
          </a:bodyPr>
          <a:lstStyle/>
          <a:p>
            <a:endParaRPr lang="ru-RU" dirty="0"/>
          </a:p>
        </p:txBody>
      </p:sp>
      <p:sp>
        <p:nvSpPr>
          <p:cNvPr id="3" name="Объект 2"/>
          <p:cNvSpPr>
            <a:spLocks noGrp="1"/>
          </p:cNvSpPr>
          <p:nvPr>
            <p:ph idx="1"/>
          </p:nvPr>
        </p:nvSpPr>
        <p:spPr>
          <a:xfrm>
            <a:off x="457200" y="1268760"/>
            <a:ext cx="8229600" cy="5208240"/>
          </a:xfrm>
        </p:spPr>
        <p:txBody>
          <a:bodyPr>
            <a:normAutofit/>
          </a:bodyPr>
          <a:lstStyle/>
          <a:p>
            <a:r>
              <a:rPr lang="ru-RU" sz="3200" dirty="0"/>
              <a:t>В то же время все субъекты хозяйствования </a:t>
            </a:r>
            <a:r>
              <a:rPr lang="ru-RU" sz="3200" u="sng" dirty="0"/>
              <a:t>ведут Книгу, в которую вносят данные о проведённых операциях. </a:t>
            </a:r>
            <a:endParaRPr lang="ru-RU" sz="3200" u="sng" dirty="0" smtClean="0"/>
          </a:p>
          <a:p>
            <a:r>
              <a:rPr lang="ru-RU" sz="3200" dirty="0" smtClean="0"/>
              <a:t>Она </a:t>
            </a:r>
            <a:r>
              <a:rPr lang="ru-RU" sz="3200" dirty="0"/>
              <a:t>и является документом, применяющимся в расчёте налоговой базы конкретного предпринимателя, в зависимости от выбранной им при регистрации формы налоговых отчислений.</a:t>
            </a:r>
          </a:p>
          <a:p>
            <a:endParaRPr lang="ru-RU" sz="3200" dirty="0"/>
          </a:p>
        </p:txBody>
      </p:sp>
    </p:spTree>
    <p:extLst>
      <p:ext uri="{BB962C8B-B14F-4D97-AF65-F5344CB8AC3E}">
        <p14:creationId xmlns:p14="http://schemas.microsoft.com/office/powerpoint/2010/main" val="32520464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b="1" dirty="0" smtClean="0"/>
              <a:t/>
            </a:r>
            <a:br>
              <a:rPr lang="ru-RU" b="1" dirty="0" smtClean="0"/>
            </a:br>
            <a:r>
              <a:rPr lang="ru-RU" b="1" dirty="0" smtClean="0"/>
              <a:t>Налоговая </a:t>
            </a:r>
            <a:r>
              <a:rPr lang="ru-RU" b="1" dirty="0"/>
              <a:t>запустила проверки «дорогих» покупок в регионах</a:t>
            </a:r>
            <a:br>
              <a:rPr lang="ru-RU" b="1" dirty="0"/>
            </a:br>
            <a:endParaRPr lang="ru-RU"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13006" y="1600200"/>
            <a:ext cx="7517987" cy="4876800"/>
          </a:xfrm>
        </p:spPr>
      </p:pic>
    </p:spTree>
    <p:extLst>
      <p:ext uri="{BB962C8B-B14F-4D97-AF65-F5344CB8AC3E}">
        <p14:creationId xmlns:p14="http://schemas.microsoft.com/office/powerpoint/2010/main" val="15673571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33400"/>
            <a:ext cx="8229600" cy="375320"/>
          </a:xfrm>
        </p:spPr>
        <p:txBody>
          <a:bodyPr>
            <a:normAutofit fontScale="90000"/>
          </a:bodyPr>
          <a:lstStyle/>
          <a:p>
            <a:endParaRPr lang="ru-RU" dirty="0"/>
          </a:p>
        </p:txBody>
      </p:sp>
      <p:sp>
        <p:nvSpPr>
          <p:cNvPr id="3" name="Объект 2"/>
          <p:cNvSpPr>
            <a:spLocks noGrp="1"/>
          </p:cNvSpPr>
          <p:nvPr>
            <p:ph idx="1"/>
          </p:nvPr>
        </p:nvSpPr>
        <p:spPr>
          <a:xfrm>
            <a:off x="457200" y="980728"/>
            <a:ext cx="8229600" cy="5496272"/>
          </a:xfrm>
        </p:spPr>
        <p:txBody>
          <a:bodyPr/>
          <a:lstStyle/>
          <a:p>
            <a:pPr marL="0" indent="0">
              <a:buNone/>
            </a:pPr>
            <a:r>
              <a:rPr lang="ru-RU" b="1" dirty="0" smtClean="0">
                <a:solidFill>
                  <a:schemeClr val="accent1">
                    <a:lumMod val="75000"/>
                  </a:schemeClr>
                </a:solidFill>
              </a:rPr>
              <a:t>Предприниматель </a:t>
            </a:r>
            <a:r>
              <a:rPr lang="ru-RU" b="1" dirty="0">
                <a:solidFill>
                  <a:schemeClr val="accent1">
                    <a:lumMod val="75000"/>
                  </a:schemeClr>
                </a:solidFill>
              </a:rPr>
              <a:t>из Саратовской </a:t>
            </a:r>
            <a:r>
              <a:rPr lang="ru-RU" b="1" dirty="0" smtClean="0">
                <a:solidFill>
                  <a:schemeClr val="accent1">
                    <a:lumMod val="75000"/>
                  </a:schemeClr>
                </a:solidFill>
              </a:rPr>
              <a:t>области рассказал:</a:t>
            </a:r>
          </a:p>
          <a:p>
            <a:r>
              <a:rPr lang="ru-RU" dirty="0" smtClean="0"/>
              <a:t> </a:t>
            </a:r>
            <a:r>
              <a:rPr lang="ru-RU" dirty="0"/>
              <a:t>«Меня вызвали на беседу к налоговикам в конце декабря, после того, как я купил машину за </a:t>
            </a:r>
            <a:r>
              <a:rPr lang="ru-RU" dirty="0" smtClean="0"/>
              <a:t>3,6 </a:t>
            </a:r>
            <a:r>
              <a:rPr lang="ru-RU" dirty="0"/>
              <a:t>миллиона рублей. Причина вызова в Федеральную налоговую службу (ФНС): </a:t>
            </a:r>
            <a:r>
              <a:rPr lang="ru-RU" b="1" dirty="0">
                <a:solidFill>
                  <a:schemeClr val="accent1">
                    <a:lumMod val="75000"/>
                  </a:schemeClr>
                </a:solidFill>
              </a:rPr>
              <a:t>мое ИП официально не показывает прибыли, которая позволяла бы мне купить подобный автомобиль</a:t>
            </a:r>
            <a:r>
              <a:rPr lang="ru-RU" dirty="0"/>
              <a:t>, — рассказывает собеседник „URA.RU</a:t>
            </a:r>
            <a:r>
              <a:rPr lang="ru-RU" dirty="0" smtClean="0"/>
              <a:t>“.</a:t>
            </a:r>
          </a:p>
          <a:p>
            <a:r>
              <a:rPr lang="ru-RU" dirty="0" smtClean="0"/>
              <a:t>—</a:t>
            </a:r>
            <a:r>
              <a:rPr lang="ru-RU" dirty="0"/>
              <a:t> Выглядело так, будто у сотрудников ФНС есть какие-то установки насчет людей, чьи покупки превышают их доходы», — говорит он.</a:t>
            </a:r>
            <a:endParaRPr lang="ru-RU" dirty="0"/>
          </a:p>
        </p:txBody>
      </p:sp>
    </p:spTree>
    <p:extLst>
      <p:ext uri="{BB962C8B-B14F-4D97-AF65-F5344CB8AC3E}">
        <p14:creationId xmlns:p14="http://schemas.microsoft.com/office/powerpoint/2010/main" val="26733772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33400"/>
            <a:ext cx="8229600" cy="159296"/>
          </a:xfrm>
        </p:spPr>
        <p:txBody>
          <a:bodyPr>
            <a:normAutofit fontScale="90000"/>
          </a:bodyPr>
          <a:lstStyle/>
          <a:p>
            <a:endParaRPr lang="ru-RU" dirty="0"/>
          </a:p>
        </p:txBody>
      </p:sp>
      <p:sp>
        <p:nvSpPr>
          <p:cNvPr id="3" name="Объект 2"/>
          <p:cNvSpPr>
            <a:spLocks noGrp="1"/>
          </p:cNvSpPr>
          <p:nvPr>
            <p:ph idx="1"/>
          </p:nvPr>
        </p:nvSpPr>
        <p:spPr>
          <a:xfrm>
            <a:off x="457200" y="836712"/>
            <a:ext cx="8229600" cy="5832648"/>
          </a:xfrm>
        </p:spPr>
        <p:txBody>
          <a:bodyPr>
            <a:noAutofit/>
          </a:bodyPr>
          <a:lstStyle/>
          <a:p>
            <a:r>
              <a:rPr lang="ru-RU" sz="2800" dirty="0"/>
              <a:t>Выявить несовпадение между финансовым состоянием человека и дорогой покупкой могут информационные системы </a:t>
            </a:r>
            <a:r>
              <a:rPr lang="ru-RU" sz="2800" dirty="0" smtClean="0"/>
              <a:t>ФНС. </a:t>
            </a:r>
          </a:p>
          <a:p>
            <a:r>
              <a:rPr lang="ru-RU" sz="2800" dirty="0" smtClean="0"/>
              <a:t>«</a:t>
            </a:r>
            <a:r>
              <a:rPr lang="ru-RU" sz="2800" dirty="0"/>
              <a:t>У налоговой есть сведения о доходах человека — сколько дохода задекларировано, из чего исчисляются налоги</a:t>
            </a:r>
            <a:r>
              <a:rPr lang="ru-RU" sz="2800" dirty="0" smtClean="0"/>
              <a:t>.</a:t>
            </a:r>
          </a:p>
          <a:p>
            <a:r>
              <a:rPr lang="ru-RU" sz="2800" dirty="0" smtClean="0"/>
              <a:t> </a:t>
            </a:r>
            <a:r>
              <a:rPr lang="ru-RU" sz="2800" dirty="0"/>
              <a:t>Все это содержится в информационной системе, которая „питается“ самыми различными данными. Если без доходов, или зарабатывая копейки, он вдруг купит „Бентли“, это покажет анализ данных, и налоговый инспектор может применить </a:t>
            </a:r>
            <a:r>
              <a:rPr lang="ru-RU" sz="2800" dirty="0" smtClean="0"/>
              <a:t> </a:t>
            </a:r>
            <a:r>
              <a:rPr lang="ru-RU" sz="2800" dirty="0"/>
              <a:t>меры </a:t>
            </a:r>
            <a:r>
              <a:rPr lang="ru-RU" sz="2800" dirty="0" smtClean="0"/>
              <a:t>дополнительного контроля».</a:t>
            </a:r>
            <a:endParaRPr lang="ru-RU" sz="2800" dirty="0"/>
          </a:p>
        </p:txBody>
      </p:sp>
    </p:spTree>
    <p:extLst>
      <p:ext uri="{BB962C8B-B14F-4D97-AF65-F5344CB8AC3E}">
        <p14:creationId xmlns:p14="http://schemas.microsoft.com/office/powerpoint/2010/main" val="6554999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t/>
            </a:r>
            <a:br>
              <a:rPr lang="ru-RU" b="1" dirty="0" smtClean="0"/>
            </a:br>
            <a:r>
              <a:rPr lang="ru-RU" b="1" dirty="0" smtClean="0"/>
              <a:t>Как </a:t>
            </a:r>
            <a:r>
              <a:rPr lang="ru-RU" b="1" dirty="0"/>
              <a:t>избежать налоговой проверки при закрытии ИП</a:t>
            </a:r>
            <a:br>
              <a:rPr lang="ru-RU" b="1" dirty="0"/>
            </a:br>
            <a:endParaRPr lang="ru-RU" dirty="0"/>
          </a:p>
        </p:txBody>
      </p:sp>
      <p:sp>
        <p:nvSpPr>
          <p:cNvPr id="3" name="Объект 2"/>
          <p:cNvSpPr>
            <a:spLocks noGrp="1"/>
          </p:cNvSpPr>
          <p:nvPr>
            <p:ph idx="1"/>
          </p:nvPr>
        </p:nvSpPr>
        <p:spPr/>
        <p:txBody>
          <a:bodyPr>
            <a:normAutofit fontScale="92500" lnSpcReduction="10000"/>
          </a:bodyPr>
          <a:lstStyle/>
          <a:p>
            <a:pPr marL="0" indent="0">
              <a:buNone/>
            </a:pPr>
            <a:r>
              <a:rPr lang="ru-RU" b="1" dirty="0">
                <a:solidFill>
                  <a:schemeClr val="accent1">
                    <a:lumMod val="75000"/>
                  </a:schemeClr>
                </a:solidFill>
              </a:rPr>
              <a:t>что надо сделать при принятии решения прекратить свой бизнес</a:t>
            </a:r>
            <a:r>
              <a:rPr lang="ru-RU" b="1" dirty="0" smtClean="0">
                <a:solidFill>
                  <a:schemeClr val="accent1">
                    <a:lumMod val="75000"/>
                  </a:schemeClr>
                </a:solidFill>
              </a:rPr>
              <a:t>?</a:t>
            </a:r>
          </a:p>
          <a:p>
            <a:r>
              <a:rPr lang="ru-RU" dirty="0"/>
              <a:t>Последовательно уменьшать обороты, в итоге свести их к нулю.</a:t>
            </a:r>
          </a:p>
          <a:p>
            <a:r>
              <a:rPr lang="ru-RU" dirty="0"/>
              <a:t>Закрыть дебиторскую/кредиторскую задолженности.</a:t>
            </a:r>
          </a:p>
          <a:p>
            <a:r>
              <a:rPr lang="ru-RU" dirty="0"/>
              <a:t>Уволить сотрудников, провести все окончательные взаиморасчеты с ними, убедиться, что все кадровые документы в наличии и правильно оформлены.</a:t>
            </a:r>
          </a:p>
          <a:p>
            <a:r>
              <a:rPr lang="ru-RU" dirty="0"/>
              <a:t>Провести сверку со всеми госорганами и убедиться, что у ИП нет долгов по налогам, пеням и штрафам, а также сдана вся необходимая отчетность.</a:t>
            </a:r>
          </a:p>
          <a:p>
            <a:r>
              <a:rPr lang="ru-RU" dirty="0"/>
              <a:t>При наличии кассового аппарата снять его с учета.</a:t>
            </a:r>
          </a:p>
          <a:p>
            <a:r>
              <a:rPr lang="ru-RU" dirty="0"/>
              <a:t>Закрыть банковский расчетный счет.</a:t>
            </a:r>
          </a:p>
          <a:p>
            <a:r>
              <a:rPr lang="ru-RU" dirty="0"/>
              <a:t>Привести всю бухгалтерскую документацию в порядок.</a:t>
            </a:r>
          </a:p>
          <a:p>
            <a:pPr marL="0" indent="0">
              <a:buNone/>
            </a:pPr>
            <a:endParaRPr lang="ru-RU" b="1" dirty="0">
              <a:solidFill>
                <a:schemeClr val="accent1">
                  <a:lumMod val="75000"/>
                </a:schemeClr>
              </a:solidFill>
            </a:endParaRPr>
          </a:p>
        </p:txBody>
      </p:sp>
    </p:spTree>
    <p:extLst>
      <p:ext uri="{BB962C8B-B14F-4D97-AF65-F5344CB8AC3E}">
        <p14:creationId xmlns:p14="http://schemas.microsoft.com/office/powerpoint/2010/main" val="1887619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33400"/>
            <a:ext cx="8229600" cy="375320"/>
          </a:xfrm>
        </p:spPr>
        <p:txBody>
          <a:bodyPr>
            <a:normAutofit fontScale="90000"/>
          </a:bodyPr>
          <a:lstStyle/>
          <a:p>
            <a:pPr algn="ctr"/>
            <a:r>
              <a:rPr lang="ru-RU" dirty="0" smtClean="0"/>
              <a:t>Важные рекомендации</a:t>
            </a:r>
            <a:endParaRPr lang="ru-RU" dirty="0"/>
          </a:p>
        </p:txBody>
      </p:sp>
      <p:sp>
        <p:nvSpPr>
          <p:cNvPr id="3" name="Объект 2"/>
          <p:cNvSpPr>
            <a:spLocks noGrp="1"/>
          </p:cNvSpPr>
          <p:nvPr>
            <p:ph idx="1"/>
          </p:nvPr>
        </p:nvSpPr>
        <p:spPr>
          <a:xfrm>
            <a:off x="457200" y="1268760"/>
            <a:ext cx="8229600" cy="5328592"/>
          </a:xfrm>
        </p:spPr>
        <p:txBody>
          <a:bodyPr>
            <a:normAutofit/>
          </a:bodyPr>
          <a:lstStyle/>
          <a:p>
            <a:r>
              <a:rPr lang="ru-RU" dirty="0"/>
              <a:t>ИФНС имеет право произвести выездную проверку в течение 3 лет после закрытия ИП, поэтому нельзя уничтожать сразу все документы.</a:t>
            </a:r>
          </a:p>
          <a:p>
            <a:r>
              <a:rPr lang="ru-RU" dirty="0"/>
              <a:t>Не только ИФНС имеет право провести проверку и взыскать налоги с уже закрывшегося </a:t>
            </a:r>
            <a:r>
              <a:rPr lang="ru-RU" dirty="0" smtClean="0"/>
              <a:t>ИП.</a:t>
            </a:r>
          </a:p>
          <a:p>
            <a:r>
              <a:rPr lang="ru-RU" dirty="0" smtClean="0"/>
              <a:t>Российское </a:t>
            </a:r>
            <a:r>
              <a:rPr lang="ru-RU" dirty="0"/>
              <a:t>законодательство позволяет закрыться со всеми долгами в бюджетные и внебюджетные фонды, но обязанность по их уплате перейдет на бывшего предпринимателя как на физическое лицо. </a:t>
            </a:r>
            <a:endParaRPr lang="ru-RU" dirty="0" smtClean="0"/>
          </a:p>
          <a:p>
            <a:r>
              <a:rPr lang="ru-RU" dirty="0" smtClean="0"/>
              <a:t>На </a:t>
            </a:r>
            <a:r>
              <a:rPr lang="ru-RU" dirty="0"/>
              <a:t>сумму долга будут накручиваться пени. Не тяните – погасите долги!</a:t>
            </a:r>
          </a:p>
          <a:p>
            <a:endParaRPr lang="ru-RU" dirty="0"/>
          </a:p>
        </p:txBody>
      </p:sp>
    </p:spTree>
    <p:extLst>
      <p:ext uri="{BB962C8B-B14F-4D97-AF65-F5344CB8AC3E}">
        <p14:creationId xmlns:p14="http://schemas.microsoft.com/office/powerpoint/2010/main" val="19503717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33400"/>
            <a:ext cx="8229600" cy="879376"/>
          </a:xfrm>
        </p:spPr>
        <p:txBody>
          <a:bodyPr>
            <a:normAutofit fontScale="90000"/>
          </a:bodyPr>
          <a:lstStyle/>
          <a:p>
            <a:pPr algn="ctr"/>
            <a:r>
              <a:rPr lang="ru-RU" dirty="0" smtClean="0"/>
              <a:t>Как можно «попасть» на налоги после закрытия ИП?</a:t>
            </a:r>
            <a:endParaRPr lang="ru-RU" dirty="0"/>
          </a:p>
        </p:txBody>
      </p:sp>
      <p:sp>
        <p:nvSpPr>
          <p:cNvPr id="3" name="Объект 2"/>
          <p:cNvSpPr>
            <a:spLocks noGrp="1"/>
          </p:cNvSpPr>
          <p:nvPr>
            <p:ph sz="half" idx="1"/>
          </p:nvPr>
        </p:nvSpPr>
        <p:spPr>
          <a:xfrm>
            <a:off x="457200" y="1484784"/>
            <a:ext cx="4191000" cy="5112568"/>
          </a:xfrm>
        </p:spPr>
        <p:txBody>
          <a:bodyPr>
            <a:normAutofit fontScale="92500" lnSpcReduction="20000"/>
          </a:bodyPr>
          <a:lstStyle/>
          <a:p>
            <a:r>
              <a:rPr lang="ru-RU" dirty="0" smtClean="0"/>
              <a:t>Предприниматель Воронежской области осуществлял деятельность, связанную с грузоперевозками на ЕНВД.</a:t>
            </a:r>
          </a:p>
          <a:p>
            <a:r>
              <a:rPr lang="ru-RU" dirty="0" smtClean="0"/>
              <a:t>После закрытия ИП, автомобиль КАМАЗ был продан за 1250 </a:t>
            </a:r>
            <a:r>
              <a:rPr lang="ru-RU" dirty="0" err="1" smtClean="0"/>
              <a:t>тыс.руб</a:t>
            </a:r>
            <a:r>
              <a:rPr lang="ru-RU" dirty="0" smtClean="0"/>
              <a:t>. Через год ИФНС </a:t>
            </a:r>
            <a:r>
              <a:rPr lang="ru-RU" dirty="0" err="1" smtClean="0"/>
              <a:t>доначислила</a:t>
            </a:r>
            <a:r>
              <a:rPr lang="ru-RU" dirty="0" smtClean="0"/>
              <a:t> «закрытому» ИП НДС к уплате в сумме 190 </a:t>
            </a:r>
            <a:r>
              <a:rPr lang="ru-RU" dirty="0" err="1" smtClean="0"/>
              <a:t>тыс.руб</a:t>
            </a:r>
            <a:r>
              <a:rPr lang="ru-RU" dirty="0" smtClean="0"/>
              <a:t>.</a:t>
            </a:r>
            <a:endParaRPr lang="ru-RU" dirty="0"/>
          </a:p>
        </p:txBody>
      </p:sp>
      <p:pic>
        <p:nvPicPr>
          <p:cNvPr id="5" name="Объект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48200" y="1988840"/>
            <a:ext cx="4038600" cy="3960440"/>
          </a:xfrm>
        </p:spPr>
      </p:pic>
    </p:spTree>
    <p:extLst>
      <p:ext uri="{BB962C8B-B14F-4D97-AF65-F5344CB8AC3E}">
        <p14:creationId xmlns:p14="http://schemas.microsoft.com/office/powerpoint/2010/main" val="10189150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chemeClr val="bg2">
                    <a:lumMod val="25000"/>
                  </a:schemeClr>
                </a:solidFill>
              </a:rPr>
              <a:t>Вывод:</a:t>
            </a:r>
            <a:endParaRPr lang="ru-RU" dirty="0">
              <a:solidFill>
                <a:schemeClr val="bg2">
                  <a:lumMod val="25000"/>
                </a:schemeClr>
              </a:solidFill>
            </a:endParaRPr>
          </a:p>
        </p:txBody>
      </p:sp>
      <p:sp>
        <p:nvSpPr>
          <p:cNvPr id="3" name="Объект 2"/>
          <p:cNvSpPr>
            <a:spLocks noGrp="1"/>
          </p:cNvSpPr>
          <p:nvPr>
            <p:ph idx="1"/>
          </p:nvPr>
        </p:nvSpPr>
        <p:spPr/>
        <p:txBody>
          <a:bodyPr>
            <a:normAutofit/>
          </a:bodyPr>
          <a:lstStyle/>
          <a:p>
            <a:r>
              <a:rPr lang="ru-RU" sz="4000" dirty="0" smtClean="0">
                <a:solidFill>
                  <a:srgbClr val="FF0000"/>
                </a:solidFill>
              </a:rPr>
              <a:t>ОТКРЫТЬ ИП МОЖНО , НО ЗАКРЫТЬ ЕГО УЖЕ НЕЛЬЗЯ НИКОГДА </a:t>
            </a:r>
          </a:p>
          <a:p>
            <a:r>
              <a:rPr lang="ru-RU" sz="4000" dirty="0" smtClean="0">
                <a:solidFill>
                  <a:srgbClr val="FF0000"/>
                </a:solidFill>
              </a:rPr>
              <a:t>ОТВЕТСТВЕННОСТЬ ЗА ДЕЯТЕЛЬНОСТИ ПО ИП МОЖЕТ НАСТУПИТЬ И СПУСТЯ НЕСКОЛЬКО ЛЕТ </a:t>
            </a:r>
            <a:endParaRPr lang="ru-RU" sz="4000" dirty="0">
              <a:solidFill>
                <a:srgbClr val="FF0000"/>
              </a:solidFill>
            </a:endParaRPr>
          </a:p>
        </p:txBody>
      </p:sp>
    </p:spTree>
    <p:extLst>
      <p:ext uri="{BB962C8B-B14F-4D97-AF65-F5344CB8AC3E}">
        <p14:creationId xmlns:p14="http://schemas.microsoft.com/office/powerpoint/2010/main" val="24949771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b="1" dirty="0" smtClean="0"/>
              <a:t/>
            </a:r>
            <a:br>
              <a:rPr lang="ru-RU" b="1" dirty="0" smtClean="0"/>
            </a:br>
            <a:r>
              <a:rPr lang="ru-RU" b="1" dirty="0" smtClean="0"/>
              <a:t>Бизнес </a:t>
            </a:r>
            <a:r>
              <a:rPr lang="ru-RU" b="1" dirty="0"/>
              <a:t>с привлечением ИП</a:t>
            </a:r>
            <a:r>
              <a:rPr lang="ru-RU" dirty="0"/>
              <a:t/>
            </a:r>
            <a:br>
              <a:rPr lang="ru-RU" dirty="0"/>
            </a:br>
            <a:endParaRPr lang="ru-RU" dirty="0"/>
          </a:p>
        </p:txBody>
      </p:sp>
      <p:pic>
        <p:nvPicPr>
          <p:cNvPr id="3074" name="Picture 2" descr="https://avatars.mds.yandex.net/get-zen_doc/51182/pub_5ba0a2fd02886f00ab76c418_5ba0a357a5383300ab916ff5/scale_2400"/>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03648" y="1844824"/>
            <a:ext cx="6408712" cy="4320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11996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зарегистрировал ИП, чтобы легально работать и платить </a:t>
            </a:r>
            <a:r>
              <a:rPr lang="ru-RU" dirty="0" smtClean="0"/>
              <a:t>налоги в России</a:t>
            </a:r>
            <a:endParaRPr lang="ru-RU" dirty="0"/>
          </a:p>
        </p:txBody>
      </p:sp>
      <p:sp>
        <p:nvSpPr>
          <p:cNvPr id="3" name="Объект 2"/>
          <p:cNvSpPr>
            <a:spLocks noGrp="1"/>
          </p:cNvSpPr>
          <p:nvPr>
            <p:ph idx="1"/>
          </p:nvPr>
        </p:nvSpPr>
        <p:spPr>
          <a:xfrm>
            <a:off x="457200" y="1600200"/>
            <a:ext cx="8229600" cy="4997152"/>
          </a:xfrm>
        </p:spPr>
        <p:txBody>
          <a:bodyPr>
            <a:normAutofit fontScale="92500"/>
          </a:bodyPr>
          <a:lstStyle/>
          <a:p>
            <a:r>
              <a:rPr lang="ru-RU" dirty="0"/>
              <a:t>Голливудский актёр Стивен Сигал, ставший гражданином России, зарегистрировался в качестве индивидуального предпринимателя в подмосковной Электростали. </a:t>
            </a:r>
            <a:endParaRPr lang="ru-RU" dirty="0" smtClean="0"/>
          </a:p>
          <a:p>
            <a:r>
              <a:rPr lang="ru-RU" dirty="0" smtClean="0"/>
              <a:t>В </a:t>
            </a:r>
            <a:r>
              <a:rPr lang="ru-RU" dirty="0"/>
              <a:t>описании деятельности ИП Стивен Сигал фигурируют зрелищно-развлекательная деятельность, исполнительское искусство, спорт, звукозапись и издание музыкальных произведений.</a:t>
            </a:r>
          </a:p>
          <a:p>
            <a:r>
              <a:rPr lang="ru-RU" dirty="0"/>
              <a:t>Представитель актера </a:t>
            </a:r>
            <a:r>
              <a:rPr lang="ru-RU" dirty="0" err="1"/>
              <a:t>Анар</a:t>
            </a:r>
            <a:r>
              <a:rPr lang="ru-RU" dirty="0"/>
              <a:t> </a:t>
            </a:r>
            <a:r>
              <a:rPr lang="ru-RU" dirty="0" err="1"/>
              <a:t>Рейбанд</a:t>
            </a:r>
            <a:r>
              <a:rPr lang="ru-RU" dirty="0"/>
              <a:t> сообщил </a:t>
            </a:r>
            <a:r>
              <a:rPr lang="ru-RU" u="sng" dirty="0">
                <a:hlinkClick r:id="rId2"/>
              </a:rPr>
              <a:t>Пятому каналу</a:t>
            </a:r>
            <a:r>
              <a:rPr lang="ru-RU" dirty="0"/>
              <a:t>, что артист зарегистрировал ИП, чтобы легально работать и платить налоги на территории России.</a:t>
            </a:r>
          </a:p>
          <a:p>
            <a:r>
              <a:rPr lang="ru-RU" dirty="0"/>
              <a:t>Сигал также рассмотрит возможность выступления в России на частных </a:t>
            </a:r>
            <a:r>
              <a:rPr lang="ru-RU" dirty="0" err="1"/>
              <a:t>корпоративах</a:t>
            </a:r>
            <a:r>
              <a:rPr lang="ru-RU" dirty="0"/>
              <a:t> в качестве музыканта или ведущего, пишет </a:t>
            </a:r>
            <a:r>
              <a:rPr lang="ru-RU" u="sng" dirty="0">
                <a:hlinkClick r:id="rId3"/>
              </a:rPr>
              <a:t>«</a:t>
            </a:r>
            <a:r>
              <a:rPr lang="ru-RU" u="sng" dirty="0" err="1">
                <a:hlinkClick r:id="rId3"/>
              </a:rPr>
              <a:t>Газета.ру</a:t>
            </a:r>
            <a:r>
              <a:rPr lang="ru-RU" u="sng" dirty="0">
                <a:hlinkClick r:id="rId3"/>
              </a:rPr>
              <a:t>»</a:t>
            </a:r>
            <a:r>
              <a:rPr lang="ru-RU" dirty="0"/>
              <a:t>.</a:t>
            </a:r>
          </a:p>
          <a:p>
            <a:endParaRPr lang="ru-RU" dirty="0"/>
          </a:p>
        </p:txBody>
      </p:sp>
    </p:spTree>
    <p:extLst>
      <p:ext uri="{BB962C8B-B14F-4D97-AF65-F5344CB8AC3E}">
        <p14:creationId xmlns:p14="http://schemas.microsoft.com/office/powerpoint/2010/main" val="42656900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33400"/>
            <a:ext cx="8229600" cy="663352"/>
          </a:xfrm>
        </p:spPr>
        <p:txBody>
          <a:bodyPr>
            <a:normAutofit fontScale="90000"/>
          </a:bodyPr>
          <a:lstStyle/>
          <a:p>
            <a:pPr algn="ctr" fontAlgn="base"/>
            <a:r>
              <a:rPr lang="ru-RU" b="1" dirty="0" smtClean="0"/>
              <a:t/>
            </a:r>
            <a:br>
              <a:rPr lang="ru-RU" b="1" dirty="0" smtClean="0"/>
            </a:br>
            <a:r>
              <a:rPr lang="ru-RU" b="1" dirty="0" smtClean="0"/>
              <a:t>Работа </a:t>
            </a:r>
            <a:r>
              <a:rPr lang="ru-RU" b="1" dirty="0"/>
              <a:t>с ИП: какие </a:t>
            </a:r>
            <a:r>
              <a:rPr lang="ru-RU" b="1" dirty="0" smtClean="0"/>
              <a:t>риски?</a:t>
            </a:r>
            <a:r>
              <a:rPr lang="ru-RU" dirty="0"/>
              <a:t/>
            </a:r>
            <a:br>
              <a:rPr lang="ru-RU" dirty="0"/>
            </a:br>
            <a:endParaRPr lang="ru-RU" dirty="0"/>
          </a:p>
        </p:txBody>
      </p:sp>
      <p:sp>
        <p:nvSpPr>
          <p:cNvPr id="3" name="Объект 2"/>
          <p:cNvSpPr>
            <a:spLocks noGrp="1"/>
          </p:cNvSpPr>
          <p:nvPr>
            <p:ph idx="1"/>
          </p:nvPr>
        </p:nvSpPr>
        <p:spPr>
          <a:xfrm>
            <a:off x="457200" y="1196752"/>
            <a:ext cx="8229600" cy="5400600"/>
          </a:xfrm>
        </p:spPr>
        <p:txBody>
          <a:bodyPr>
            <a:normAutofit/>
          </a:bodyPr>
          <a:lstStyle/>
          <a:p>
            <a:pPr algn="just"/>
            <a:r>
              <a:rPr lang="ru-RU" dirty="0"/>
              <a:t>Очевидная выгода работы с индивидуальным предпринимателем по сравнению с физическим лицом приводит к тому, что </a:t>
            </a:r>
            <a:r>
              <a:rPr lang="ru-RU" dirty="0" smtClean="0"/>
              <a:t>фирмы </a:t>
            </a:r>
            <a:r>
              <a:rPr lang="ru-RU" dirty="0"/>
              <a:t>начинают </a:t>
            </a:r>
            <a:r>
              <a:rPr lang="ru-RU" dirty="0" smtClean="0"/>
              <a:t>оформлять </a:t>
            </a:r>
            <a:r>
              <a:rPr lang="ru-RU" dirty="0"/>
              <a:t>своих сотрудников регистрироваться в налоговой инспекции в качестве ИП. И продолжать работу уже не по трудовому договору. </a:t>
            </a:r>
            <a:endParaRPr lang="ru-RU" dirty="0" smtClean="0"/>
          </a:p>
          <a:p>
            <a:pPr algn="just"/>
            <a:r>
              <a:rPr lang="ru-RU" dirty="0" smtClean="0"/>
              <a:t>При </a:t>
            </a:r>
            <a:r>
              <a:rPr lang="ru-RU" dirty="0"/>
              <a:t>таких условиях компания экономит на уплате страховых взносов, не обязана удерживать НДФЛ и проводить аттестацию рабочих мест. Сотрудник, напротив, оказывается в менее выгодном положении: у него нет права на получение отпускных, оплачиваемый больничный листок, а также на сохранение места работы в случае ухода в декретный отпуск.</a:t>
            </a:r>
          </a:p>
          <a:p>
            <a:pPr algn="just"/>
            <a:endParaRPr lang="ru-RU" dirty="0"/>
          </a:p>
        </p:txBody>
      </p:sp>
    </p:spTree>
    <p:extLst>
      <p:ext uri="{BB962C8B-B14F-4D97-AF65-F5344CB8AC3E}">
        <p14:creationId xmlns:p14="http://schemas.microsoft.com/office/powerpoint/2010/main" val="22862113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a:t>Работа с ИП: какие риски?</a:t>
            </a:r>
            <a:r>
              <a:rPr lang="ru-RU" dirty="0"/>
              <a:t/>
            </a:r>
            <a:br>
              <a:rPr lang="ru-RU" dirty="0"/>
            </a:br>
            <a:endParaRPr lang="ru-RU" dirty="0"/>
          </a:p>
        </p:txBody>
      </p:sp>
      <p:pic>
        <p:nvPicPr>
          <p:cNvPr id="5" name="Объект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57200" y="1916832"/>
            <a:ext cx="4038600" cy="3960440"/>
          </a:xfrm>
        </p:spPr>
      </p:pic>
      <p:sp>
        <p:nvSpPr>
          <p:cNvPr id="4" name="Объект 3"/>
          <p:cNvSpPr>
            <a:spLocks noGrp="1"/>
          </p:cNvSpPr>
          <p:nvPr>
            <p:ph sz="half" idx="2"/>
          </p:nvPr>
        </p:nvSpPr>
        <p:spPr>
          <a:xfrm>
            <a:off x="4648200" y="1340768"/>
            <a:ext cx="4038600" cy="5050888"/>
          </a:xfrm>
        </p:spPr>
        <p:txBody>
          <a:bodyPr>
            <a:normAutofit/>
          </a:bodyPr>
          <a:lstStyle/>
          <a:p>
            <a:r>
              <a:rPr lang="ru-RU" dirty="0"/>
              <a:t>подобные действия работодателя — понуждение работников к регистрации ИП — могут квалифицироваться </a:t>
            </a:r>
            <a:r>
              <a:rPr lang="ru-RU" u="sng" dirty="0"/>
              <a:t>как схема, направленная на уклонение от уплаты налогов.</a:t>
            </a:r>
          </a:p>
          <a:p>
            <a:endParaRPr lang="ru-RU" u="sng" dirty="0"/>
          </a:p>
        </p:txBody>
      </p:sp>
    </p:spTree>
    <p:extLst>
      <p:ext uri="{BB962C8B-B14F-4D97-AF65-F5344CB8AC3E}">
        <p14:creationId xmlns:p14="http://schemas.microsoft.com/office/powerpoint/2010/main" val="33909238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Судебная практика в пользу ИФНС</a:t>
            </a:r>
            <a:endParaRPr lang="ru-RU" dirty="0"/>
          </a:p>
        </p:txBody>
      </p:sp>
      <p:sp>
        <p:nvSpPr>
          <p:cNvPr id="3" name="Объект 2"/>
          <p:cNvSpPr>
            <a:spLocks noGrp="1"/>
          </p:cNvSpPr>
          <p:nvPr>
            <p:ph idx="1"/>
          </p:nvPr>
        </p:nvSpPr>
        <p:spPr/>
        <p:txBody>
          <a:bodyPr/>
          <a:lstStyle/>
          <a:p>
            <a:pPr fontAlgn="base"/>
            <a:r>
              <a:rPr lang="ru-RU" dirty="0"/>
              <a:t>Судебная практика подтверждает, что риск существует, и он достаточно высок</a:t>
            </a:r>
            <a:r>
              <a:rPr lang="ru-RU" dirty="0" smtClean="0"/>
              <a:t>.</a:t>
            </a:r>
          </a:p>
          <a:p>
            <a:pPr fontAlgn="base"/>
            <a:r>
              <a:rPr lang="ru-RU" dirty="0" smtClean="0"/>
              <a:t> </a:t>
            </a:r>
            <a:r>
              <a:rPr lang="ru-RU" dirty="0"/>
              <a:t>К примеру, такая ситуация рассмотрена в определении Верховного суда от 27 февраля 2017 г. № 302-КГ17-382. </a:t>
            </a:r>
            <a:endParaRPr lang="ru-RU" dirty="0" smtClean="0"/>
          </a:p>
          <a:p>
            <a:pPr fontAlgn="base"/>
            <a:r>
              <a:rPr lang="ru-RU" dirty="0" smtClean="0"/>
              <a:t>По</a:t>
            </a:r>
            <a:r>
              <a:rPr lang="ru-RU" dirty="0"/>
              <a:t> итогам проверки налоговая инспекция пришла к выводу, что компания уклонялась от выполнения функций налогового агента, заключила договоры с несколькими индивидуальными предпринимателями. Протест компании во внимание не приняли. Суд оставил без изменений решение налогового органа о доначислении суммы НДФЛ.</a:t>
            </a:r>
          </a:p>
        </p:txBody>
      </p:sp>
    </p:spTree>
    <p:extLst>
      <p:ext uri="{BB962C8B-B14F-4D97-AF65-F5344CB8AC3E}">
        <p14:creationId xmlns:p14="http://schemas.microsoft.com/office/powerpoint/2010/main" val="27443770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33400"/>
            <a:ext cx="8229600" cy="591344"/>
          </a:xfrm>
        </p:spPr>
        <p:txBody>
          <a:bodyPr>
            <a:normAutofit fontScale="90000"/>
          </a:bodyPr>
          <a:lstStyle/>
          <a:p>
            <a:pPr algn="ctr"/>
            <a:r>
              <a:rPr lang="ru-RU" b="1" dirty="0" smtClean="0"/>
              <a:t/>
            </a:r>
            <a:br>
              <a:rPr lang="ru-RU" b="1" dirty="0" smtClean="0"/>
            </a:br>
            <a:r>
              <a:rPr lang="ru-RU" b="1" dirty="0" smtClean="0"/>
              <a:t>Признаки </a:t>
            </a:r>
            <a:r>
              <a:rPr lang="ru-RU" b="1" dirty="0"/>
              <a:t>опасного договора</a:t>
            </a:r>
            <a:r>
              <a:rPr lang="ru-RU" dirty="0"/>
              <a:t/>
            </a:r>
            <a:br>
              <a:rPr lang="ru-RU" dirty="0"/>
            </a:br>
            <a:endParaRPr lang="ru-RU" dirty="0"/>
          </a:p>
        </p:txBody>
      </p:sp>
      <p:sp>
        <p:nvSpPr>
          <p:cNvPr id="3" name="Объект 2"/>
          <p:cNvSpPr>
            <a:spLocks noGrp="1"/>
          </p:cNvSpPr>
          <p:nvPr>
            <p:ph idx="1"/>
          </p:nvPr>
        </p:nvSpPr>
        <p:spPr>
          <a:xfrm>
            <a:off x="457200" y="1196752"/>
            <a:ext cx="8229600" cy="5280248"/>
          </a:xfrm>
        </p:spPr>
        <p:txBody>
          <a:bodyPr/>
          <a:lstStyle/>
          <a:p>
            <a:pPr marL="0" indent="0" fontAlgn="base">
              <a:buNone/>
            </a:pPr>
            <a:r>
              <a:rPr lang="ru-RU" dirty="0"/>
              <a:t>Переквалифицировать отношения между ИП и компанией в трудовые контролирующим органам поможет и сам договор, если в нем</a:t>
            </a:r>
            <a:r>
              <a:rPr lang="ru-RU" dirty="0" smtClean="0"/>
              <a:t>:</a:t>
            </a:r>
          </a:p>
          <a:p>
            <a:pPr lvl="0" fontAlgn="base"/>
            <a:r>
              <a:rPr lang="ru-RU" dirty="0" smtClean="0"/>
              <a:t>используются </a:t>
            </a:r>
            <a:r>
              <a:rPr lang="ru-RU" dirty="0"/>
              <a:t>термины </a:t>
            </a:r>
            <a:r>
              <a:rPr lang="ru-RU" u="sng" dirty="0"/>
              <a:t>«работник», «должность»;</a:t>
            </a:r>
          </a:p>
          <a:p>
            <a:pPr lvl="0" fontAlgn="base"/>
            <a:r>
              <a:rPr lang="ru-RU" dirty="0"/>
              <a:t>оплата связана с выполнением обязанностей, с соответствующей трудовой функцией, а не с конкретным объемом услуг или работ;</a:t>
            </a:r>
          </a:p>
          <a:p>
            <a:pPr lvl="0" fontAlgn="base"/>
            <a:r>
              <a:rPr lang="ru-RU" dirty="0"/>
              <a:t>предусмотрена обязанность подчиняться трудовому распорядку компании, установлено рабочее время;</a:t>
            </a:r>
          </a:p>
          <a:p>
            <a:pPr lvl="0" fontAlgn="base"/>
            <a:r>
              <a:rPr lang="ru-RU" dirty="0"/>
              <a:t>есть условие об оплате в соответствии с окладом;</a:t>
            </a:r>
          </a:p>
          <a:p>
            <a:pPr lvl="0" fontAlgn="base"/>
            <a:r>
              <a:rPr lang="ru-RU" dirty="0"/>
              <a:t>описаны условия начисления премий.</a:t>
            </a:r>
          </a:p>
          <a:p>
            <a:pPr marL="0" indent="0">
              <a:buNone/>
            </a:pPr>
            <a:endParaRPr lang="ru-RU" dirty="0"/>
          </a:p>
        </p:txBody>
      </p:sp>
    </p:spTree>
    <p:extLst>
      <p:ext uri="{BB962C8B-B14F-4D97-AF65-F5344CB8AC3E}">
        <p14:creationId xmlns:p14="http://schemas.microsoft.com/office/powerpoint/2010/main" val="3014671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0648"/>
            <a:ext cx="8229600" cy="504056"/>
          </a:xfrm>
        </p:spPr>
        <p:txBody>
          <a:bodyPr>
            <a:noAutofit/>
          </a:bodyPr>
          <a:lstStyle/>
          <a:p>
            <a:pPr algn="ctr"/>
            <a:r>
              <a:rPr lang="ru-RU" sz="2800" dirty="0" smtClean="0"/>
              <a:t/>
            </a:r>
            <a:br>
              <a:rPr lang="ru-RU" sz="2800" dirty="0" smtClean="0"/>
            </a:br>
            <a:r>
              <a:rPr lang="ru-RU" sz="2800" dirty="0" smtClean="0"/>
              <a:t>Придерживаться </a:t>
            </a:r>
            <a:r>
              <a:rPr lang="ru-RU" sz="2800" dirty="0"/>
              <a:t>принципа экономической обоснованности</a:t>
            </a:r>
            <a:endParaRPr lang="ru-RU" sz="2800" dirty="0"/>
          </a:p>
        </p:txBody>
      </p:sp>
      <p:sp>
        <p:nvSpPr>
          <p:cNvPr id="3" name="Объект 2"/>
          <p:cNvSpPr>
            <a:spLocks noGrp="1"/>
          </p:cNvSpPr>
          <p:nvPr>
            <p:ph idx="1"/>
          </p:nvPr>
        </p:nvSpPr>
        <p:spPr>
          <a:xfrm>
            <a:off x="457200" y="1124744"/>
            <a:ext cx="8229600" cy="5544616"/>
          </a:xfrm>
        </p:spPr>
        <p:txBody>
          <a:bodyPr>
            <a:noAutofit/>
          </a:bodyPr>
          <a:lstStyle/>
          <a:p>
            <a:pPr lvl="0" fontAlgn="base"/>
            <a:r>
              <a:rPr lang="ru-RU" sz="2800" dirty="0"/>
              <a:t>выбор ИП обоснован оптимальным соотношением цена — качество;</a:t>
            </a:r>
          </a:p>
          <a:p>
            <a:pPr lvl="0" fontAlgn="base"/>
            <a:r>
              <a:rPr lang="ru-RU" sz="2800" dirty="0"/>
              <a:t>заключен договор оказания услуг на тех что и с обычным поставщиком, условиях;</a:t>
            </a:r>
          </a:p>
          <a:p>
            <a:pPr lvl="0" fontAlgn="base"/>
            <a:r>
              <a:rPr lang="ru-RU" sz="2800" dirty="0"/>
              <a:t>ИП сам несет расходы, связанные с оказанием услуг;</a:t>
            </a:r>
          </a:p>
          <a:p>
            <a:pPr lvl="0" fontAlgn="base"/>
            <a:r>
              <a:rPr lang="ru-RU" sz="2800" dirty="0"/>
              <a:t>ИП достаточное время представлен на рынке, у него имеются и другие заказчики, помимо вашей компании;</a:t>
            </a:r>
          </a:p>
          <a:p>
            <a:pPr lvl="0" fontAlgn="base"/>
            <a:r>
              <a:rPr lang="ru-RU" sz="2800" dirty="0"/>
              <a:t>факт ведения переговоров с поставщиком перед заключением договора подтверждается перепиской.</a:t>
            </a:r>
          </a:p>
          <a:p>
            <a:endParaRPr lang="ru-RU" sz="2800" dirty="0"/>
          </a:p>
        </p:txBody>
      </p:sp>
    </p:spTree>
    <p:extLst>
      <p:ext uri="{BB962C8B-B14F-4D97-AF65-F5344CB8AC3E}">
        <p14:creationId xmlns:p14="http://schemas.microsoft.com/office/powerpoint/2010/main" val="124769833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692696"/>
            <a:ext cx="8229600" cy="720080"/>
          </a:xfrm>
        </p:spPr>
        <p:txBody>
          <a:bodyPr>
            <a:noAutofit/>
          </a:bodyPr>
          <a:lstStyle/>
          <a:p>
            <a:pPr algn="ctr"/>
            <a:r>
              <a:rPr lang="ru-RU" sz="3200" b="1" dirty="0" smtClean="0"/>
              <a:t/>
            </a:r>
            <a:br>
              <a:rPr lang="ru-RU" sz="3200" b="1" dirty="0" smtClean="0"/>
            </a:br>
            <a:r>
              <a:rPr lang="ru-RU" sz="3200" b="1" dirty="0" smtClean="0"/>
              <a:t>Изменение </a:t>
            </a:r>
            <a:r>
              <a:rPr lang="ru-RU" sz="3200" b="1" dirty="0"/>
              <a:t>статуса ИП в течение договора</a:t>
            </a:r>
            <a:r>
              <a:rPr lang="ru-RU" sz="3200" dirty="0"/>
              <a:t/>
            </a:r>
            <a:br>
              <a:rPr lang="ru-RU" sz="3200" dirty="0"/>
            </a:br>
            <a:endParaRPr lang="ru-RU" sz="3200" dirty="0"/>
          </a:p>
        </p:txBody>
      </p:sp>
      <p:sp>
        <p:nvSpPr>
          <p:cNvPr id="3" name="Объект 2"/>
          <p:cNvSpPr>
            <a:spLocks noGrp="1"/>
          </p:cNvSpPr>
          <p:nvPr>
            <p:ph idx="1"/>
          </p:nvPr>
        </p:nvSpPr>
        <p:spPr>
          <a:xfrm>
            <a:off x="457200" y="1556792"/>
            <a:ext cx="8229600" cy="4920208"/>
          </a:xfrm>
        </p:spPr>
        <p:txBody>
          <a:bodyPr>
            <a:normAutofit/>
          </a:bodyPr>
          <a:lstStyle/>
          <a:p>
            <a:r>
              <a:rPr lang="ru-RU" dirty="0" smtClean="0"/>
              <a:t>В</a:t>
            </a:r>
            <a:r>
              <a:rPr lang="ru-RU" dirty="0"/>
              <a:t> период действия договора предприниматель снялся с налогового учета, хотя и </a:t>
            </a:r>
            <a:r>
              <a:rPr lang="ru-RU" dirty="0" smtClean="0"/>
              <a:t>продолжал </a:t>
            </a:r>
            <a:r>
              <a:rPr lang="ru-RU" dirty="0"/>
              <a:t>получать вознаграждение и предоставлять акты выполненных работ заказчику. В итоге суд признал отношения между исполнителем и заказчиком в период, когда исполнитель уже не был зарегистрирован как ИП, трудовыми, Компании-заказчику </a:t>
            </a:r>
            <a:r>
              <a:rPr lang="ru-RU" dirty="0" err="1"/>
              <a:t>доначислили</a:t>
            </a:r>
            <a:r>
              <a:rPr lang="ru-RU" dirty="0"/>
              <a:t> страховые взносы по выплатам, произведенным исполнителю. </a:t>
            </a:r>
            <a:endParaRPr lang="ru-RU" dirty="0" smtClean="0"/>
          </a:p>
          <a:p>
            <a:r>
              <a:rPr lang="ru-RU" i="1" dirty="0" smtClean="0"/>
              <a:t>Ситуация</a:t>
            </a:r>
            <a:r>
              <a:rPr lang="ru-RU" i="1" dirty="0"/>
              <a:t>, рассмотренная Верховным судом в деле № А60-59230/2015 — спор между Пенсионным фондом и компанией</a:t>
            </a:r>
            <a:endParaRPr lang="ru-RU" i="1" dirty="0"/>
          </a:p>
        </p:txBody>
      </p:sp>
    </p:spTree>
    <p:extLst>
      <p:ext uri="{BB962C8B-B14F-4D97-AF65-F5344CB8AC3E}">
        <p14:creationId xmlns:p14="http://schemas.microsoft.com/office/powerpoint/2010/main" val="3187010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b="1" dirty="0"/>
              <a:t>Незаконные схемы дробления бизнеса</a:t>
            </a:r>
            <a:endParaRPr lang="ru-RU" dirty="0"/>
          </a:p>
        </p:txBody>
      </p:sp>
      <p:pic>
        <p:nvPicPr>
          <p:cNvPr id="6" name="Объект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775460"/>
            <a:ext cx="8229600" cy="4526279"/>
          </a:xfrm>
        </p:spPr>
      </p:pic>
    </p:spTree>
    <p:extLst>
      <p:ext uri="{BB962C8B-B14F-4D97-AF65-F5344CB8AC3E}">
        <p14:creationId xmlns:p14="http://schemas.microsoft.com/office/powerpoint/2010/main" val="388322691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33400"/>
            <a:ext cx="8229600" cy="951384"/>
          </a:xfrm>
        </p:spPr>
        <p:txBody>
          <a:bodyPr>
            <a:normAutofit/>
          </a:bodyPr>
          <a:lstStyle/>
          <a:p>
            <a:pPr algn="ctr"/>
            <a:r>
              <a:rPr lang="ru-RU" dirty="0" smtClean="0"/>
              <a:t>ИФНС о дроблении бизнеса</a:t>
            </a:r>
            <a:endParaRPr lang="ru-RU" dirty="0"/>
          </a:p>
        </p:txBody>
      </p:sp>
      <p:sp>
        <p:nvSpPr>
          <p:cNvPr id="3" name="Объект 2"/>
          <p:cNvSpPr>
            <a:spLocks noGrp="1"/>
          </p:cNvSpPr>
          <p:nvPr>
            <p:ph idx="1"/>
          </p:nvPr>
        </p:nvSpPr>
        <p:spPr>
          <a:xfrm>
            <a:off x="457200" y="1484784"/>
            <a:ext cx="8229600" cy="4992216"/>
          </a:xfrm>
        </p:spPr>
        <p:txBody>
          <a:bodyPr>
            <a:normAutofit/>
          </a:bodyPr>
          <a:lstStyle/>
          <a:p>
            <a:pPr fontAlgn="base"/>
            <a:r>
              <a:rPr lang="ru-RU" sz="2000" dirty="0"/>
              <a:t>на сегодняшний день любые манипуляции владельцев компаний, связанные с их дроблением, находятся под пристальным вниманием налоговиков.</a:t>
            </a:r>
          </a:p>
          <a:p>
            <a:pPr fontAlgn="base"/>
            <a:r>
              <a:rPr lang="ru-RU" sz="2000" dirty="0"/>
              <a:t>Федеральным законом от 18.07.2017 № 163-ФЗ в Налоговый кодекс РФ введена статья 54.1. о пределах осуществления прав по исчислению налоговой базы и (или) суммы налога, сбора, страховых взносов, в связи с чем выпущено письмо ФНС России от 31.10.2017 N ЕД-4-9/22123@ «О рекомендациях по применению положений статьи 54.1 Налогового кодекса Российской Федерации».</a:t>
            </a:r>
          </a:p>
          <a:p>
            <a:pPr fontAlgn="base"/>
            <a:r>
              <a:rPr lang="ru-RU" sz="2000" dirty="0"/>
              <a:t>Данное письмо ФНС гласит, что введение ст. 54.1 НК РФ направлено на </a:t>
            </a:r>
            <a:r>
              <a:rPr lang="ru-RU" b="1" dirty="0">
                <a:solidFill>
                  <a:schemeClr val="accent1">
                    <a:lumMod val="75000"/>
                  </a:schemeClr>
                </a:solidFill>
              </a:rPr>
              <a:t>предотвращение использования «агрессивных» механизмов налоговой оптимизации.</a:t>
            </a:r>
          </a:p>
          <a:p>
            <a:endParaRPr lang="ru-RU" b="1" dirty="0">
              <a:solidFill>
                <a:schemeClr val="accent1">
                  <a:lumMod val="75000"/>
                </a:schemeClr>
              </a:solidFill>
            </a:endParaRPr>
          </a:p>
        </p:txBody>
      </p:sp>
    </p:spTree>
    <p:extLst>
      <p:ext uri="{BB962C8B-B14F-4D97-AF65-F5344CB8AC3E}">
        <p14:creationId xmlns:p14="http://schemas.microsoft.com/office/powerpoint/2010/main" val="23733823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33400"/>
            <a:ext cx="8229600" cy="447328"/>
          </a:xfrm>
        </p:spPr>
        <p:txBody>
          <a:bodyPr>
            <a:normAutofit fontScale="90000"/>
          </a:bodyPr>
          <a:lstStyle/>
          <a:p>
            <a:pPr algn="ctr"/>
            <a:r>
              <a:rPr lang="ru-RU" dirty="0" smtClean="0"/>
              <a:t>Признаки дробления бизнеса</a:t>
            </a:r>
            <a:endParaRPr lang="ru-RU" dirty="0"/>
          </a:p>
        </p:txBody>
      </p:sp>
      <p:sp>
        <p:nvSpPr>
          <p:cNvPr id="3" name="Объект 2"/>
          <p:cNvSpPr>
            <a:spLocks noGrp="1"/>
          </p:cNvSpPr>
          <p:nvPr>
            <p:ph idx="1"/>
          </p:nvPr>
        </p:nvSpPr>
        <p:spPr>
          <a:xfrm>
            <a:off x="457200" y="1124744"/>
            <a:ext cx="8229600" cy="5352256"/>
          </a:xfrm>
        </p:spPr>
        <p:txBody>
          <a:bodyPr>
            <a:normAutofit/>
          </a:bodyPr>
          <a:lstStyle/>
          <a:p>
            <a:r>
              <a:rPr lang="ru-RU" dirty="0" smtClean="0"/>
              <a:t>Налоговой </a:t>
            </a:r>
            <a:r>
              <a:rPr lang="ru-RU" dirty="0"/>
              <a:t>службой разработан перечень общих признаков, свидетельствующих о согласованности действий участников схем дробления бизнеса </a:t>
            </a:r>
            <a:r>
              <a:rPr lang="ru-RU" i="1" dirty="0">
                <a:solidFill>
                  <a:srgbClr val="FF0000"/>
                </a:solidFill>
              </a:rPr>
              <a:t>с целью </a:t>
            </a:r>
            <a:r>
              <a:rPr lang="ru-RU" i="1" dirty="0" smtClean="0">
                <a:solidFill>
                  <a:srgbClr val="FF0000"/>
                </a:solidFill>
              </a:rPr>
              <a:t>получения незаконной налоговой выгоды.</a:t>
            </a:r>
          </a:p>
          <a:p>
            <a:pPr marL="0" indent="0">
              <a:buNone/>
            </a:pPr>
            <a:r>
              <a:rPr lang="ru-RU" dirty="0" smtClean="0">
                <a:solidFill>
                  <a:srgbClr val="FF0000"/>
                </a:solidFill>
              </a:rPr>
              <a:t>   </a:t>
            </a:r>
            <a:r>
              <a:rPr lang="ru-RU" u="sng" dirty="0" smtClean="0">
                <a:solidFill>
                  <a:srgbClr val="FF0000"/>
                </a:solidFill>
              </a:rPr>
              <a:t>ПРИЗНАК 1</a:t>
            </a:r>
            <a:endParaRPr lang="ru-RU" u="sng" dirty="0">
              <a:solidFill>
                <a:srgbClr val="FF0000"/>
              </a:solidFill>
            </a:endParaRPr>
          </a:p>
          <a:p>
            <a:pPr marL="0" indent="0">
              <a:buNone/>
            </a:pPr>
            <a:r>
              <a:rPr lang="ru-RU" dirty="0"/>
              <a:t> </a:t>
            </a:r>
            <a:r>
              <a:rPr lang="ru-RU" dirty="0" smtClean="0"/>
              <a:t>  дробление </a:t>
            </a:r>
            <a:r>
              <a:rPr lang="ru-RU" dirty="0"/>
              <a:t>одного бизнеса (производственного </a:t>
            </a:r>
            <a:r>
              <a:rPr lang="ru-RU" dirty="0" smtClean="0"/>
              <a:t>  процесса</a:t>
            </a:r>
            <a:r>
              <a:rPr lang="ru-RU" dirty="0"/>
              <a:t>) происходит между несколькими лицами</a:t>
            </a:r>
            <a:r>
              <a:rPr lang="ru-RU" dirty="0" smtClean="0"/>
              <a:t>, зачастую ИП, </a:t>
            </a:r>
            <a:r>
              <a:rPr lang="ru-RU" dirty="0"/>
              <a:t>применяющими специальные системы налогообложения (ЕНВД или УСН) вместо исчисления и уплаты НДС, налога на прибыль организаций и налога на имущество организаций основным участником, осуществляющим реальную деятельность;</a:t>
            </a:r>
          </a:p>
          <a:p>
            <a:endParaRPr lang="ru-RU" dirty="0"/>
          </a:p>
        </p:txBody>
      </p:sp>
    </p:spTree>
    <p:extLst>
      <p:ext uri="{BB962C8B-B14F-4D97-AF65-F5344CB8AC3E}">
        <p14:creationId xmlns:p14="http://schemas.microsoft.com/office/powerpoint/2010/main" val="263623465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ПРИЗНАК 2-3</a:t>
            </a:r>
            <a:endParaRPr lang="ru-RU" dirty="0"/>
          </a:p>
        </p:txBody>
      </p:sp>
      <p:sp>
        <p:nvSpPr>
          <p:cNvPr id="3" name="Объект 2"/>
          <p:cNvSpPr>
            <a:spLocks noGrp="1"/>
          </p:cNvSpPr>
          <p:nvPr>
            <p:ph idx="1"/>
          </p:nvPr>
        </p:nvSpPr>
        <p:spPr/>
        <p:txBody>
          <a:bodyPr/>
          <a:lstStyle/>
          <a:p>
            <a:r>
              <a:rPr lang="ru-RU" dirty="0"/>
              <a:t>применение схемы дробления бизнеса оказало влияние на условия и экономические результаты деятельности всех участников данной схемы, в том числе на их налоговые обязательства, которые уменьшились или практически не изменились при расширении в целом всей хозяйственной деятельности</a:t>
            </a:r>
            <a:r>
              <a:rPr lang="ru-RU" dirty="0" smtClean="0"/>
              <a:t>;</a:t>
            </a:r>
          </a:p>
          <a:p>
            <a:r>
              <a:rPr lang="ru-RU" dirty="0"/>
              <a:t>налогоплательщик, его участники, должностные лица или лица, осуществляющие фактическое управление деятельностью схемы, являются выгодоприобретателями от использования схемы дробления бизнеса;</a:t>
            </a:r>
          </a:p>
          <a:p>
            <a:endParaRPr lang="ru-RU" dirty="0"/>
          </a:p>
          <a:p>
            <a:endParaRPr lang="ru-RU" dirty="0"/>
          </a:p>
        </p:txBody>
      </p:sp>
    </p:spTree>
    <p:extLst>
      <p:ext uri="{BB962C8B-B14F-4D97-AF65-F5344CB8AC3E}">
        <p14:creationId xmlns:p14="http://schemas.microsoft.com/office/powerpoint/2010/main" val="16133549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Открыть ИП  легко и просто</a:t>
            </a:r>
            <a:endParaRPr lang="ru-RU" dirty="0"/>
          </a:p>
        </p:txBody>
      </p:sp>
      <p:sp>
        <p:nvSpPr>
          <p:cNvPr id="3" name="Объект 2"/>
          <p:cNvSpPr>
            <a:spLocks noGrp="1"/>
          </p:cNvSpPr>
          <p:nvPr>
            <p:ph idx="1"/>
          </p:nvPr>
        </p:nvSpPr>
        <p:spPr/>
        <p:txBody>
          <a:bodyPr>
            <a:normAutofit/>
          </a:bodyPr>
          <a:lstStyle/>
          <a:p>
            <a:pPr marL="0" indent="0">
              <a:buNone/>
            </a:pPr>
            <a:r>
              <a:rPr lang="ru-RU" sz="2800" i="1" dirty="0" smtClean="0"/>
              <a:t> </a:t>
            </a:r>
            <a:r>
              <a:rPr lang="ru-RU" sz="2800" b="1" i="1" dirty="0" smtClean="0"/>
              <a:t>Подготовка </a:t>
            </a:r>
            <a:r>
              <a:rPr lang="ru-RU" sz="2800" b="1" i="1" dirty="0"/>
              <a:t>документов для регистрации: </a:t>
            </a:r>
            <a:endParaRPr lang="ru-RU" sz="2800" b="1" i="1" dirty="0" smtClean="0"/>
          </a:p>
          <a:p>
            <a:r>
              <a:rPr lang="ru-RU" dirty="0" smtClean="0"/>
              <a:t>1</a:t>
            </a:r>
            <a:r>
              <a:rPr lang="ru-RU" dirty="0"/>
              <a:t>. Самостоятельно; </a:t>
            </a:r>
            <a:endParaRPr lang="ru-RU" dirty="0" smtClean="0"/>
          </a:p>
          <a:p>
            <a:r>
              <a:rPr lang="ru-RU" dirty="0" smtClean="0"/>
              <a:t>2</a:t>
            </a:r>
            <a:r>
              <a:rPr lang="ru-RU" dirty="0"/>
              <a:t>. Через бесплатный электронный </a:t>
            </a:r>
            <a:r>
              <a:rPr lang="ru-RU" dirty="0" smtClean="0"/>
              <a:t>сервис </a:t>
            </a:r>
          </a:p>
          <a:p>
            <a:pPr marL="0" indent="0">
              <a:buNone/>
            </a:pPr>
            <a:r>
              <a:rPr lang="ru-RU" b="1" dirty="0" smtClean="0">
                <a:solidFill>
                  <a:schemeClr val="accent4">
                    <a:lumMod val="75000"/>
                  </a:schemeClr>
                </a:solidFill>
              </a:rPr>
              <a:t>      Деловая среда СБЕРБАНКА; </a:t>
            </a:r>
          </a:p>
          <a:p>
            <a:r>
              <a:rPr lang="ru-RU" dirty="0" smtClean="0"/>
              <a:t>3</a:t>
            </a:r>
            <a:r>
              <a:rPr lang="ru-RU" dirty="0"/>
              <a:t>. </a:t>
            </a:r>
            <a:r>
              <a:rPr lang="ru-RU" dirty="0" err="1" smtClean="0"/>
              <a:t>Аутсорсинговой</a:t>
            </a:r>
            <a:r>
              <a:rPr lang="ru-RU" dirty="0" smtClean="0"/>
              <a:t> </a:t>
            </a:r>
            <a:r>
              <a:rPr lang="ru-RU" dirty="0"/>
              <a:t>фирмой. </a:t>
            </a:r>
            <a:endParaRPr lang="ru-RU" dirty="0" smtClean="0"/>
          </a:p>
          <a:p>
            <a:pPr marL="0" indent="0">
              <a:buNone/>
            </a:pPr>
            <a:endParaRPr lang="ru-RU" dirty="0" smtClean="0"/>
          </a:p>
          <a:p>
            <a:pPr marL="0" indent="0">
              <a:buNone/>
            </a:pPr>
            <a:r>
              <a:rPr lang="ru-RU" sz="2800" b="1" i="1" dirty="0" smtClean="0"/>
              <a:t>Подача </a:t>
            </a:r>
            <a:r>
              <a:rPr lang="ru-RU" sz="2800" b="1" i="1" dirty="0"/>
              <a:t>документов на регистрацию</a:t>
            </a:r>
            <a:r>
              <a:rPr lang="ru-RU" sz="2800" b="1" i="1" dirty="0" smtClean="0"/>
              <a:t>:</a:t>
            </a:r>
          </a:p>
          <a:p>
            <a:r>
              <a:rPr lang="ru-RU" dirty="0" smtClean="0"/>
              <a:t> </a:t>
            </a:r>
            <a:r>
              <a:rPr lang="ru-RU" dirty="0"/>
              <a:t>1. Лично</a:t>
            </a:r>
            <a:r>
              <a:rPr lang="ru-RU" dirty="0" smtClean="0"/>
              <a:t>;</a:t>
            </a:r>
          </a:p>
          <a:p>
            <a:r>
              <a:rPr lang="ru-RU" dirty="0" smtClean="0"/>
              <a:t> </a:t>
            </a:r>
            <a:r>
              <a:rPr lang="ru-RU" dirty="0"/>
              <a:t>2. Почтой РФ; </a:t>
            </a:r>
            <a:endParaRPr lang="ru-RU" dirty="0" smtClean="0"/>
          </a:p>
          <a:p>
            <a:r>
              <a:rPr lang="ru-RU" dirty="0" smtClean="0"/>
              <a:t>3</a:t>
            </a:r>
            <a:r>
              <a:rPr lang="ru-RU" dirty="0"/>
              <a:t>. Через представителя по доверенности;</a:t>
            </a:r>
            <a:endParaRPr lang="ru-RU" dirty="0"/>
          </a:p>
        </p:txBody>
      </p:sp>
    </p:spTree>
    <p:extLst>
      <p:ext uri="{BB962C8B-B14F-4D97-AF65-F5344CB8AC3E}">
        <p14:creationId xmlns:p14="http://schemas.microsoft.com/office/powerpoint/2010/main" val="283934770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Признак 4-5-6-7</a:t>
            </a:r>
            <a:endParaRPr lang="ru-RU" dirty="0"/>
          </a:p>
        </p:txBody>
      </p:sp>
      <p:sp>
        <p:nvSpPr>
          <p:cNvPr id="3" name="Объект 2"/>
          <p:cNvSpPr>
            <a:spLocks noGrp="1"/>
          </p:cNvSpPr>
          <p:nvPr>
            <p:ph idx="1"/>
          </p:nvPr>
        </p:nvSpPr>
        <p:spPr/>
        <p:txBody>
          <a:bodyPr/>
          <a:lstStyle/>
          <a:p>
            <a:pPr fontAlgn="base"/>
            <a:r>
              <a:rPr lang="ru-RU" dirty="0"/>
              <a:t>- участники схемы осуществляют аналогичный вид экономической деятельности;</a:t>
            </a:r>
          </a:p>
          <a:p>
            <a:pPr fontAlgn="base"/>
            <a:r>
              <a:rPr lang="ru-RU" dirty="0"/>
              <a:t>- создание участников схемы в течение небольшого промежутка времени непосредственно перед расширением производственных мощностей и/или увеличением численности персонала;</a:t>
            </a:r>
          </a:p>
          <a:p>
            <a:pPr fontAlgn="base"/>
            <a:r>
              <a:rPr lang="ru-RU" dirty="0"/>
              <a:t>- несение расходов участниками схемы друг за друга;</a:t>
            </a:r>
          </a:p>
          <a:p>
            <a:r>
              <a:rPr lang="ru-RU" dirty="0"/>
              <a:t>прямая или косвенная взаимозависимость (</a:t>
            </a:r>
            <a:r>
              <a:rPr lang="ru-RU" dirty="0" err="1"/>
              <a:t>аффилированность</a:t>
            </a:r>
            <a:r>
              <a:rPr lang="ru-RU" dirty="0"/>
              <a:t>) участников схемы дробления бизнеса (родственные отношения, участие в органах управления, служебная подконтрольность и т.п.);</a:t>
            </a:r>
          </a:p>
          <a:p>
            <a:endParaRPr lang="ru-RU" dirty="0"/>
          </a:p>
        </p:txBody>
      </p:sp>
    </p:spTree>
    <p:extLst>
      <p:ext uri="{BB962C8B-B14F-4D97-AF65-F5344CB8AC3E}">
        <p14:creationId xmlns:p14="http://schemas.microsoft.com/office/powerpoint/2010/main" val="140631639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Признак 8-9-10</a:t>
            </a:r>
            <a:endParaRPr lang="ru-RU" dirty="0"/>
          </a:p>
        </p:txBody>
      </p:sp>
      <p:sp>
        <p:nvSpPr>
          <p:cNvPr id="3" name="Объект 2"/>
          <p:cNvSpPr>
            <a:spLocks noGrp="1"/>
          </p:cNvSpPr>
          <p:nvPr>
            <p:ph idx="1"/>
          </p:nvPr>
        </p:nvSpPr>
        <p:spPr/>
        <p:txBody>
          <a:bodyPr>
            <a:normAutofit lnSpcReduction="10000"/>
          </a:bodyPr>
          <a:lstStyle/>
          <a:p>
            <a:pPr fontAlgn="base"/>
            <a:r>
              <a:rPr lang="ru-RU" dirty="0"/>
              <a:t>формальное перераспределение между участниками схемы персонала без изменения их должностных обязанностей;</a:t>
            </a:r>
          </a:p>
          <a:p>
            <a:pPr fontAlgn="base"/>
            <a:r>
              <a:rPr lang="ru-RU" dirty="0"/>
              <a:t>- отсутствие у подконтрольных лиц, принадлежащих им основных и оборотных средств, кадровых ресурсов;</a:t>
            </a:r>
          </a:p>
          <a:p>
            <a:pPr fontAlgn="base"/>
            <a:r>
              <a:rPr lang="ru-RU" dirty="0"/>
              <a:t>- использование участниками схемы одних и тех же вывесок, обозначений, контактов, сайта в сети "Интернет", адресов фактического местонахождения, помещений (офисов, складских и производственных баз и т.п.), банков, в которых открываются и обслуживаются расчетные счета, контрольно-кассовой техники, терминалов и т.п.;</a:t>
            </a:r>
          </a:p>
        </p:txBody>
      </p:sp>
    </p:spTree>
    <p:extLst>
      <p:ext uri="{BB962C8B-B14F-4D97-AF65-F5344CB8AC3E}">
        <p14:creationId xmlns:p14="http://schemas.microsoft.com/office/powerpoint/2010/main" val="304435358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Признак 11-12-13</a:t>
            </a:r>
            <a:endParaRPr lang="ru-RU" dirty="0"/>
          </a:p>
        </p:txBody>
      </p:sp>
      <p:sp>
        <p:nvSpPr>
          <p:cNvPr id="3" name="Объект 2"/>
          <p:cNvSpPr>
            <a:spLocks noGrp="1"/>
          </p:cNvSpPr>
          <p:nvPr>
            <p:ph idx="1"/>
          </p:nvPr>
        </p:nvSpPr>
        <p:spPr/>
        <p:txBody>
          <a:bodyPr/>
          <a:lstStyle/>
          <a:p>
            <a:pPr fontAlgn="base"/>
            <a:r>
              <a:rPr lang="ru-RU" dirty="0"/>
              <a:t>- единственным поставщиком или покупателем для одного участника схемы дробления бизнеса может являться другой ее участник, либо поставщики и покупатели у всех участников схемы являются общими;</a:t>
            </a:r>
          </a:p>
          <a:p>
            <a:pPr fontAlgn="base"/>
            <a:r>
              <a:rPr lang="ru-RU" dirty="0"/>
              <a:t>- фактическое управление деятельностью участников схемы одними лицами;</a:t>
            </a:r>
          </a:p>
          <a:p>
            <a:pPr fontAlgn="base"/>
            <a:r>
              <a:rPr lang="ru-RU" dirty="0"/>
              <a:t>- единые для участников схемы службы, осуществляющие: ведение бухгалтерского учета, кадрового делопроизводства, подбор персонала, поиск и работу с поставщиками и покупателями, юридическое сопровождение, логистику и т.д.;</a:t>
            </a:r>
          </a:p>
          <a:p>
            <a:endParaRPr lang="ru-RU" dirty="0"/>
          </a:p>
        </p:txBody>
      </p:sp>
    </p:spTree>
    <p:extLst>
      <p:ext uri="{BB962C8B-B14F-4D97-AF65-F5344CB8AC3E}">
        <p14:creationId xmlns:p14="http://schemas.microsoft.com/office/powerpoint/2010/main" val="411362920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Признак 14-15-16</a:t>
            </a:r>
            <a:endParaRPr lang="ru-RU" dirty="0"/>
          </a:p>
        </p:txBody>
      </p:sp>
      <p:sp>
        <p:nvSpPr>
          <p:cNvPr id="3" name="Объект 2"/>
          <p:cNvSpPr>
            <a:spLocks noGrp="1"/>
          </p:cNvSpPr>
          <p:nvPr>
            <p:ph idx="1"/>
          </p:nvPr>
        </p:nvSpPr>
        <p:spPr/>
        <p:txBody>
          <a:bodyPr/>
          <a:lstStyle/>
          <a:p>
            <a:pPr fontAlgn="base"/>
            <a:r>
              <a:rPr lang="ru-RU" dirty="0"/>
              <a:t>представление интересов по взаимоотношениям с государственными органами и иными контрагентами (не входящими в схему дробления бизнеса) осуществляется одними и теми же лицами;</a:t>
            </a:r>
          </a:p>
          <a:p>
            <a:pPr fontAlgn="base"/>
            <a:r>
              <a:rPr lang="ru-RU" dirty="0"/>
              <a:t>- показатели деятельности, такие как численность персонала, занимаемая площадь и размер получаемого дохода, близки к предельным значениям, ограничивающим право на применение специальной системы налогообложения;</a:t>
            </a:r>
          </a:p>
          <a:p>
            <a:pPr fontAlgn="base"/>
            <a:r>
              <a:rPr lang="ru-RU" dirty="0"/>
              <a:t>- данные бухгалтерского учета налогоплательщика с учетом вновь созданных организаций могут указывать на снижение рентабельности производства и прибыли;</a:t>
            </a:r>
          </a:p>
          <a:p>
            <a:endParaRPr lang="ru-RU" dirty="0"/>
          </a:p>
        </p:txBody>
      </p:sp>
    </p:spTree>
    <p:extLst>
      <p:ext uri="{BB962C8B-B14F-4D97-AF65-F5344CB8AC3E}">
        <p14:creationId xmlns:p14="http://schemas.microsoft.com/office/powerpoint/2010/main" val="284738075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ИП и наличные деньги</a:t>
            </a:r>
            <a:endParaRPr lang="ru-RU"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620253"/>
            <a:ext cx="8229600" cy="4836694"/>
          </a:xfrm>
        </p:spPr>
      </p:pic>
    </p:spTree>
    <p:extLst>
      <p:ext uri="{BB962C8B-B14F-4D97-AF65-F5344CB8AC3E}">
        <p14:creationId xmlns:p14="http://schemas.microsoft.com/office/powerpoint/2010/main" val="330279918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dirty="0"/>
              <a:t>Как выводить </a:t>
            </a:r>
            <a:r>
              <a:rPr lang="ru-RU" dirty="0" smtClean="0"/>
              <a:t>деньги ИП?</a:t>
            </a:r>
            <a:r>
              <a:rPr lang="ru-RU" b="1" dirty="0"/>
              <a:t/>
            </a:r>
            <a:br>
              <a:rPr lang="ru-RU" b="1" dirty="0"/>
            </a:br>
            <a:endParaRPr lang="ru-RU" dirty="0"/>
          </a:p>
        </p:txBody>
      </p:sp>
      <p:sp>
        <p:nvSpPr>
          <p:cNvPr id="3" name="Объект 2"/>
          <p:cNvSpPr>
            <a:spLocks noGrp="1"/>
          </p:cNvSpPr>
          <p:nvPr>
            <p:ph idx="1"/>
          </p:nvPr>
        </p:nvSpPr>
        <p:spPr/>
        <p:txBody>
          <a:bodyPr>
            <a:normAutofit fontScale="92500" lnSpcReduction="10000"/>
          </a:bodyPr>
          <a:lstStyle/>
          <a:p>
            <a:pPr marL="0" indent="0">
              <a:buNone/>
            </a:pPr>
            <a:r>
              <a:rPr lang="ru-RU" b="1" dirty="0">
                <a:solidFill>
                  <a:schemeClr val="accent1">
                    <a:lumMod val="75000"/>
                  </a:schemeClr>
                </a:solidFill>
              </a:rPr>
              <a:t>Есть четыре законных способа вывести деньги с расчетного счета ИП.</a:t>
            </a:r>
          </a:p>
          <a:p>
            <a:r>
              <a:rPr lang="ru-RU" b="1" dirty="0"/>
              <a:t>1. Получить наличные в кассе банка.</a:t>
            </a:r>
            <a:r>
              <a:rPr lang="ru-RU" dirty="0"/>
              <a:t> Для этого нужно заполнить </a:t>
            </a:r>
            <a:r>
              <a:rPr lang="ru-RU" dirty="0" smtClean="0"/>
              <a:t>чековую </a:t>
            </a:r>
            <a:r>
              <a:rPr lang="ru-RU" dirty="0"/>
              <a:t>книжку, в назначении платежа написать «на личные нужды предпринимателя».</a:t>
            </a:r>
          </a:p>
          <a:p>
            <a:r>
              <a:rPr lang="ru-RU" dirty="0"/>
              <a:t>За </a:t>
            </a:r>
            <a:r>
              <a:rPr lang="ru-RU" dirty="0" err="1"/>
              <a:t>обналичивание</a:t>
            </a:r>
            <a:r>
              <a:rPr lang="ru-RU" dirty="0"/>
              <a:t> денег придется заплатить комиссию — 2% или больше. Некоторые предприниматели пытаются сэкономить. Чтобы не платить комиссию банку, они переводят деньги себе как сотруднику, а в назначении платежа пишут «Зарплата ИП». Но в таком случае банк имеет право отказать в выдаче денег — по закону предприниматель </a:t>
            </a:r>
            <a:r>
              <a:rPr lang="ru-RU" u="sng" dirty="0">
                <a:hlinkClick r:id="rId2"/>
              </a:rPr>
              <a:t>не может платить зарплату сам себе</a:t>
            </a:r>
            <a:r>
              <a:rPr lang="ru-RU" dirty="0"/>
              <a:t>. Чтобы получить деньги, нужно указать истинную цель: например, на личные нужды.</a:t>
            </a:r>
          </a:p>
          <a:p>
            <a:endParaRPr lang="ru-RU" dirty="0"/>
          </a:p>
        </p:txBody>
      </p:sp>
    </p:spTree>
    <p:extLst>
      <p:ext uri="{BB962C8B-B14F-4D97-AF65-F5344CB8AC3E}">
        <p14:creationId xmlns:p14="http://schemas.microsoft.com/office/powerpoint/2010/main" val="285229660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dirty="0"/>
              <a:t>Как выводить деньги ИП?</a:t>
            </a:r>
            <a:r>
              <a:rPr lang="ru-RU" b="1" dirty="0"/>
              <a:t/>
            </a:r>
            <a:br>
              <a:rPr lang="ru-RU" b="1" dirty="0"/>
            </a:br>
            <a:endParaRPr lang="ru-RU" dirty="0"/>
          </a:p>
        </p:txBody>
      </p:sp>
      <p:sp>
        <p:nvSpPr>
          <p:cNvPr id="3" name="Объект 2"/>
          <p:cNvSpPr>
            <a:spLocks noGrp="1"/>
          </p:cNvSpPr>
          <p:nvPr>
            <p:ph idx="1"/>
          </p:nvPr>
        </p:nvSpPr>
        <p:spPr/>
        <p:txBody>
          <a:bodyPr/>
          <a:lstStyle/>
          <a:p>
            <a:r>
              <a:rPr lang="ru-RU" b="1" dirty="0"/>
              <a:t>2. </a:t>
            </a:r>
            <a:r>
              <a:rPr lang="ru-RU" sz="2800" b="1" dirty="0"/>
              <a:t>Использовать кэш-карту.</a:t>
            </a:r>
            <a:r>
              <a:rPr lang="ru-RU" sz="2800" dirty="0"/>
              <a:t> Это карта, которая привязывается к расчетному счету. По ней можно снимать наличные с расчетного счета в банкомате. Чаще всего банк устанавливает для таких карт комиссии, ограничения по сумме, плату за обслуживание. Разные банки предлагают разные условия — детали нужно выяснять у менеджера.</a:t>
            </a:r>
          </a:p>
          <a:p>
            <a:endParaRPr lang="ru-RU" sz="2800" dirty="0"/>
          </a:p>
        </p:txBody>
      </p:sp>
    </p:spTree>
    <p:extLst>
      <p:ext uri="{BB962C8B-B14F-4D97-AF65-F5344CB8AC3E}">
        <p14:creationId xmlns:p14="http://schemas.microsoft.com/office/powerpoint/2010/main" val="153271704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dirty="0"/>
              <a:t>Как выводить деньги ИП?</a:t>
            </a:r>
            <a:r>
              <a:rPr lang="ru-RU" b="1" dirty="0"/>
              <a:t/>
            </a:r>
            <a:br>
              <a:rPr lang="ru-RU" b="1" dirty="0"/>
            </a:br>
            <a:endParaRPr lang="ru-RU" dirty="0"/>
          </a:p>
        </p:txBody>
      </p:sp>
      <p:sp>
        <p:nvSpPr>
          <p:cNvPr id="3" name="Объект 2"/>
          <p:cNvSpPr>
            <a:spLocks noGrp="1"/>
          </p:cNvSpPr>
          <p:nvPr>
            <p:ph idx="1"/>
          </p:nvPr>
        </p:nvSpPr>
        <p:spPr/>
        <p:txBody>
          <a:bodyPr/>
          <a:lstStyle/>
          <a:p>
            <a:r>
              <a:rPr lang="ru-RU" b="1" dirty="0"/>
              <a:t>3. </a:t>
            </a:r>
            <a:r>
              <a:rPr lang="ru-RU" sz="3200" b="1" dirty="0"/>
              <a:t>Перевести деньги на личный банковский вклад.</a:t>
            </a:r>
            <a:r>
              <a:rPr lang="ru-RU" sz="3200" dirty="0"/>
              <a:t> В этом случае не нужно платить комиссию и налоги, но потратить деньги можно только после окончания срока вклада. Если снять деньги раньше, сгорят проценты. Чтобы получать деньги и проценты, когда захочется, нужно искать подходящий вклад.</a:t>
            </a:r>
          </a:p>
          <a:p>
            <a:endParaRPr lang="ru-RU" sz="3200" dirty="0"/>
          </a:p>
        </p:txBody>
      </p:sp>
    </p:spTree>
    <p:extLst>
      <p:ext uri="{BB962C8B-B14F-4D97-AF65-F5344CB8AC3E}">
        <p14:creationId xmlns:p14="http://schemas.microsoft.com/office/powerpoint/2010/main" val="371772414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33400"/>
            <a:ext cx="8229600" cy="807368"/>
          </a:xfrm>
        </p:spPr>
        <p:txBody>
          <a:bodyPr>
            <a:normAutofit fontScale="90000"/>
          </a:bodyPr>
          <a:lstStyle/>
          <a:p>
            <a:pPr algn="ctr"/>
            <a:r>
              <a:rPr lang="ru-RU" dirty="0" smtClean="0"/>
              <a:t/>
            </a:r>
            <a:br>
              <a:rPr lang="ru-RU" dirty="0" smtClean="0"/>
            </a:br>
            <a:r>
              <a:rPr lang="ru-RU" dirty="0" smtClean="0"/>
              <a:t>Как </a:t>
            </a:r>
            <a:r>
              <a:rPr lang="ru-RU" dirty="0"/>
              <a:t>выводить деньги ИП?</a:t>
            </a:r>
            <a:r>
              <a:rPr lang="ru-RU" b="1" dirty="0"/>
              <a:t/>
            </a:r>
            <a:br>
              <a:rPr lang="ru-RU" b="1" dirty="0"/>
            </a:br>
            <a:endParaRPr lang="ru-RU" dirty="0"/>
          </a:p>
        </p:txBody>
      </p:sp>
      <p:sp>
        <p:nvSpPr>
          <p:cNvPr id="3" name="Объект 2"/>
          <p:cNvSpPr>
            <a:spLocks noGrp="1"/>
          </p:cNvSpPr>
          <p:nvPr>
            <p:ph idx="1"/>
          </p:nvPr>
        </p:nvSpPr>
        <p:spPr>
          <a:xfrm>
            <a:off x="457200" y="1700808"/>
            <a:ext cx="8229600" cy="4824536"/>
          </a:xfrm>
        </p:spPr>
        <p:txBody>
          <a:bodyPr/>
          <a:lstStyle/>
          <a:p>
            <a:r>
              <a:rPr lang="ru-RU" b="1" dirty="0"/>
              <a:t>4. Перевести деньги на личную карту.</a:t>
            </a:r>
            <a:r>
              <a:rPr lang="ru-RU" dirty="0"/>
              <a:t> Это можно сделать в личном кабинете интернет-банка — не нужно идти в отделение банка, заполнять платежное поручение и платить комиссию за </a:t>
            </a:r>
            <a:r>
              <a:rPr lang="ru-RU" dirty="0" err="1"/>
              <a:t>обналичивание</a:t>
            </a:r>
            <a:r>
              <a:rPr lang="ru-RU" dirty="0"/>
              <a:t>. Но скорее всего придется заплатить комиссию за перевод — минимум 1% от суммы. После того как деньги окажутся на личной карте, их можно снять в банкомате или оплатить покупки по безналу.</a:t>
            </a:r>
          </a:p>
          <a:p>
            <a:r>
              <a:rPr lang="ru-RU" dirty="0"/>
              <a:t>Чтобы не платить налог, нужно открыть карту на свое имя. Если переводить деньги с расчетного счета на карту другого человека, придется заплатить НДФЛ 13%.</a:t>
            </a:r>
          </a:p>
          <a:p>
            <a:endParaRPr lang="ru-RU" dirty="0"/>
          </a:p>
        </p:txBody>
      </p:sp>
    </p:spTree>
    <p:extLst>
      <p:ext uri="{BB962C8B-B14F-4D97-AF65-F5344CB8AC3E}">
        <p14:creationId xmlns:p14="http://schemas.microsoft.com/office/powerpoint/2010/main" val="327605513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dirty="0"/>
              <a:t>Почему банк блокирует </a:t>
            </a:r>
            <a:r>
              <a:rPr lang="ru-RU" dirty="0" smtClean="0"/>
              <a:t>счета</a:t>
            </a:r>
            <a:r>
              <a:rPr lang="ru-RU" b="1" dirty="0" smtClean="0"/>
              <a:t>?</a:t>
            </a:r>
            <a:endParaRPr lang="ru-RU" dirty="0"/>
          </a:p>
        </p:txBody>
      </p:sp>
      <p:sp>
        <p:nvSpPr>
          <p:cNvPr id="3" name="Объект 2"/>
          <p:cNvSpPr>
            <a:spLocks noGrp="1"/>
          </p:cNvSpPr>
          <p:nvPr>
            <p:ph idx="1"/>
          </p:nvPr>
        </p:nvSpPr>
        <p:spPr/>
        <p:txBody>
          <a:bodyPr>
            <a:normAutofit/>
          </a:bodyPr>
          <a:lstStyle/>
          <a:p>
            <a:r>
              <a:rPr lang="ru-RU" sz="2800" b="1" dirty="0">
                <a:solidFill>
                  <a:schemeClr val="accent1">
                    <a:lumMod val="75000"/>
                  </a:schemeClr>
                </a:solidFill>
              </a:rPr>
              <a:t>Такое может случиться, если банк заподозрит </a:t>
            </a:r>
            <a:r>
              <a:rPr lang="ru-RU" sz="2800" b="1" dirty="0" smtClean="0">
                <a:solidFill>
                  <a:schemeClr val="accent1">
                    <a:lumMod val="75000"/>
                  </a:schemeClr>
                </a:solidFill>
              </a:rPr>
              <a:t>бизнесмена </a:t>
            </a:r>
            <a:r>
              <a:rPr lang="ru-RU" sz="2800" b="1" dirty="0">
                <a:solidFill>
                  <a:schemeClr val="accent1">
                    <a:lumMod val="75000"/>
                  </a:schemeClr>
                </a:solidFill>
              </a:rPr>
              <a:t>в незаконном </a:t>
            </a:r>
            <a:r>
              <a:rPr lang="ru-RU" sz="2800" b="1" dirty="0" err="1">
                <a:solidFill>
                  <a:schemeClr val="accent1">
                    <a:lumMod val="75000"/>
                  </a:schemeClr>
                </a:solidFill>
              </a:rPr>
              <a:t>обнале</a:t>
            </a:r>
            <a:r>
              <a:rPr lang="ru-RU" sz="2800" b="1" dirty="0" smtClean="0">
                <a:solidFill>
                  <a:schemeClr val="accent1">
                    <a:lumMod val="75000"/>
                  </a:schemeClr>
                </a:solidFill>
              </a:rPr>
              <a:t>.</a:t>
            </a:r>
            <a:endParaRPr lang="ru-RU" sz="2800" b="1" dirty="0">
              <a:solidFill>
                <a:schemeClr val="accent1">
                  <a:lumMod val="75000"/>
                </a:schemeClr>
              </a:solidFill>
            </a:endParaRPr>
          </a:p>
          <a:p>
            <a:r>
              <a:rPr lang="ru-RU" sz="2800" dirty="0"/>
              <a:t>Банки оценивают сделки ИП по многим критериям — основные 130 перечислены в </a:t>
            </a:r>
            <a:r>
              <a:rPr lang="ru-RU" sz="2800" u="sng" dirty="0">
                <a:hlinkClick r:id="rId2"/>
              </a:rPr>
              <a:t>Положении Банка России № 375-П</a:t>
            </a:r>
            <a:r>
              <a:rPr lang="ru-RU" sz="2800" dirty="0" smtClean="0"/>
              <a:t>.</a:t>
            </a:r>
          </a:p>
          <a:p>
            <a:pPr marL="0" indent="0">
              <a:buNone/>
            </a:pPr>
            <a:endParaRPr lang="ru-RU" sz="2800" dirty="0" smtClean="0"/>
          </a:p>
          <a:p>
            <a:r>
              <a:rPr lang="ru-RU" sz="2800" dirty="0" smtClean="0"/>
              <a:t>Но</a:t>
            </a:r>
            <a:r>
              <a:rPr lang="ru-RU" sz="2800" dirty="0"/>
              <a:t> список неокончательный — банки имеют право вносить в него дополнительные </a:t>
            </a:r>
            <a:r>
              <a:rPr lang="ru-RU" sz="2800" dirty="0" smtClean="0"/>
              <a:t>пункты!</a:t>
            </a:r>
            <a:endParaRPr lang="ru-RU" sz="2800" b="1" dirty="0">
              <a:solidFill>
                <a:schemeClr val="accent1">
                  <a:lumMod val="75000"/>
                </a:schemeClr>
              </a:solidFill>
            </a:endParaRPr>
          </a:p>
        </p:txBody>
      </p:sp>
    </p:spTree>
    <p:extLst>
      <p:ext uri="{BB962C8B-B14F-4D97-AF65-F5344CB8AC3E}">
        <p14:creationId xmlns:p14="http://schemas.microsoft.com/office/powerpoint/2010/main" val="41737886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РЕГИСТРАЦИЯ ИП</a:t>
            </a:r>
            <a:endParaRPr lang="ru-RU" dirty="0"/>
          </a:p>
        </p:txBody>
      </p:sp>
      <p:sp>
        <p:nvSpPr>
          <p:cNvPr id="3" name="Объект 2"/>
          <p:cNvSpPr>
            <a:spLocks noGrp="1"/>
          </p:cNvSpPr>
          <p:nvPr>
            <p:ph idx="1"/>
          </p:nvPr>
        </p:nvSpPr>
        <p:spPr/>
        <p:txBody>
          <a:bodyPr>
            <a:normAutofit/>
          </a:bodyPr>
          <a:lstStyle/>
          <a:p>
            <a:r>
              <a:rPr lang="ru-RU" dirty="0"/>
              <a:t>Стоимость регистрации ИП в случае самостоятельной регистрации будет равна размеру госпошлины — </a:t>
            </a:r>
            <a:endParaRPr lang="ru-RU" dirty="0" smtClean="0"/>
          </a:p>
          <a:p>
            <a:pPr marL="0" indent="0">
              <a:buNone/>
            </a:pPr>
            <a:r>
              <a:rPr lang="ru-RU" dirty="0"/>
              <a:t> </a:t>
            </a:r>
            <a:r>
              <a:rPr lang="ru-RU" dirty="0" smtClean="0"/>
              <a:t> </a:t>
            </a:r>
            <a:r>
              <a:rPr lang="ru-RU" dirty="0" smtClean="0">
                <a:solidFill>
                  <a:srgbClr val="FF0000"/>
                </a:solidFill>
              </a:rPr>
              <a:t>800 рублей</a:t>
            </a:r>
            <a:endParaRPr lang="ru-RU" dirty="0">
              <a:solidFill>
                <a:srgbClr val="FF0000"/>
              </a:solidFill>
            </a:endParaRPr>
          </a:p>
          <a:p>
            <a:r>
              <a:rPr lang="ru-RU" dirty="0"/>
              <a:t>регистрация ИП осуществляется только по месту регистрации физ. лица (</a:t>
            </a:r>
            <a:r>
              <a:rPr lang="ru-RU" dirty="0">
                <a:solidFill>
                  <a:srgbClr val="FF0000"/>
                </a:solidFill>
              </a:rPr>
              <a:t>прописка в паспорте</a:t>
            </a:r>
            <a:r>
              <a:rPr lang="ru-RU" dirty="0"/>
              <a:t>), а свою деятельность индивидуальный предприниматель может вести по всей территории </a:t>
            </a:r>
            <a:r>
              <a:rPr lang="ru-RU" dirty="0" smtClean="0"/>
              <a:t>России не создавая обособленных подразделений как в случае с ООО.</a:t>
            </a:r>
          </a:p>
          <a:p>
            <a:r>
              <a:rPr lang="ru-RU" dirty="0"/>
              <a:t>Срок регистрации ИП налоговым органом определён законом и равняется </a:t>
            </a:r>
            <a:r>
              <a:rPr lang="ru-RU" dirty="0">
                <a:solidFill>
                  <a:srgbClr val="FF0000"/>
                </a:solidFill>
              </a:rPr>
              <a:t>3 рабочим дням</a:t>
            </a:r>
            <a:r>
              <a:rPr lang="ru-RU" dirty="0"/>
              <a:t>,</a:t>
            </a:r>
            <a:endParaRPr lang="ru-RU" dirty="0"/>
          </a:p>
        </p:txBody>
      </p:sp>
    </p:spTree>
    <p:extLst>
      <p:ext uri="{BB962C8B-B14F-4D97-AF65-F5344CB8AC3E}">
        <p14:creationId xmlns:p14="http://schemas.microsoft.com/office/powerpoint/2010/main" val="246521627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
            </a:r>
            <a:br>
              <a:rPr lang="ru-RU" dirty="0" smtClean="0"/>
            </a:br>
            <a:r>
              <a:rPr lang="ru-RU" dirty="0" smtClean="0"/>
              <a:t>Как </a:t>
            </a:r>
            <a:r>
              <a:rPr lang="ru-RU" dirty="0"/>
              <a:t>вывести деньги с расчетного счета ИП, если банк </a:t>
            </a:r>
            <a:r>
              <a:rPr lang="ru-RU" dirty="0" smtClean="0"/>
              <a:t>против?</a:t>
            </a:r>
            <a:r>
              <a:rPr lang="ru-RU" b="1" dirty="0"/>
              <a:t/>
            </a:r>
            <a:br>
              <a:rPr lang="ru-RU" b="1" dirty="0"/>
            </a:br>
            <a:endParaRPr lang="ru-RU" dirty="0"/>
          </a:p>
        </p:txBody>
      </p:sp>
      <p:sp>
        <p:nvSpPr>
          <p:cNvPr id="3" name="Объект 2"/>
          <p:cNvSpPr>
            <a:spLocks noGrp="1"/>
          </p:cNvSpPr>
          <p:nvPr>
            <p:ph idx="1"/>
          </p:nvPr>
        </p:nvSpPr>
        <p:spPr/>
        <p:txBody>
          <a:bodyPr/>
          <a:lstStyle/>
          <a:p>
            <a:pPr marL="0" indent="0">
              <a:buNone/>
            </a:pPr>
            <a:r>
              <a:rPr lang="ru-RU" i="1" dirty="0" smtClean="0">
                <a:solidFill>
                  <a:srgbClr val="FF0000"/>
                </a:solidFill>
              </a:rPr>
              <a:t> ПРИМЕР</a:t>
            </a:r>
          </a:p>
          <a:p>
            <a:r>
              <a:rPr lang="ru-RU" i="1" dirty="0" smtClean="0"/>
              <a:t>Мой </a:t>
            </a:r>
            <a:r>
              <a:rPr lang="ru-RU" i="1" dirty="0"/>
              <a:t>друг Сергей проводит </a:t>
            </a:r>
            <a:r>
              <a:rPr lang="ru-RU" i="1" dirty="0" err="1"/>
              <a:t>корпоративы</a:t>
            </a:r>
            <a:r>
              <a:rPr lang="ru-RU" i="1" dirty="0"/>
              <a:t> и зарабатывает 150 тысяч в месяц. Раньше он переводил деньги со счета ИП на дебетовую карту, но в начале года банк без предупреждения заблокировал расчетный счет — Сергей не смог вывести деньги. Предприниматель удивился: никаких долгов по налогам и кредитам у него не было.</a:t>
            </a:r>
            <a:endParaRPr lang="ru-RU" dirty="0"/>
          </a:p>
          <a:p>
            <a:pPr marL="0" indent="0">
              <a:buNone/>
            </a:pPr>
            <a:r>
              <a:rPr lang="ru-RU" i="1" dirty="0" smtClean="0"/>
              <a:t> Почему </a:t>
            </a:r>
            <a:r>
              <a:rPr lang="ru-RU" i="1" dirty="0"/>
              <a:t>это произошло, и что делать, если банк не дает потратить заработанные </a:t>
            </a:r>
            <a:r>
              <a:rPr lang="ru-RU" i="1" dirty="0" smtClean="0"/>
              <a:t>деньги</a:t>
            </a:r>
            <a:r>
              <a:rPr lang="ru-RU" i="1" dirty="0"/>
              <a:t>?</a:t>
            </a:r>
            <a:endParaRPr lang="ru-RU" dirty="0"/>
          </a:p>
        </p:txBody>
      </p:sp>
    </p:spTree>
    <p:extLst>
      <p:ext uri="{BB962C8B-B14F-4D97-AF65-F5344CB8AC3E}">
        <p14:creationId xmlns:p14="http://schemas.microsoft.com/office/powerpoint/2010/main" val="224900115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dirty="0"/>
              <a:t>Выводить деньги можно</a:t>
            </a:r>
            <a:r>
              <a:rPr lang="ru-RU" b="1" dirty="0"/>
              <a:t/>
            </a:r>
            <a:br>
              <a:rPr lang="ru-RU" b="1" dirty="0"/>
            </a:br>
            <a:endParaRPr lang="ru-RU" dirty="0"/>
          </a:p>
        </p:txBody>
      </p:sp>
      <p:sp>
        <p:nvSpPr>
          <p:cNvPr id="3" name="Объект 2"/>
          <p:cNvSpPr>
            <a:spLocks noGrp="1"/>
          </p:cNvSpPr>
          <p:nvPr>
            <p:ph idx="1"/>
          </p:nvPr>
        </p:nvSpPr>
        <p:spPr/>
        <p:txBody>
          <a:bodyPr>
            <a:normAutofit fontScale="92500"/>
          </a:bodyPr>
          <a:lstStyle/>
          <a:p>
            <a:r>
              <a:rPr lang="ru-RU" dirty="0"/>
              <a:t>Когда Сергей попробовал вывести деньги со счета, он не сделал ничего противозаконного. Если ИП заплатил налоги и страховые взносы, он может тратить заработанные деньги, как ему захочется. Об этом говорится в двух документах: </a:t>
            </a:r>
            <a:r>
              <a:rPr lang="ru-RU" u="sng" dirty="0">
                <a:hlinkClick r:id="rId2"/>
              </a:rPr>
              <a:t>письме Минфина России № 03-04-05/39905</a:t>
            </a:r>
            <a:r>
              <a:rPr lang="ru-RU" dirty="0"/>
              <a:t> и </a:t>
            </a:r>
            <a:r>
              <a:rPr lang="ru-RU" u="sng" dirty="0">
                <a:hlinkClick r:id="rId3"/>
              </a:rPr>
              <a:t>письме Банка России № 29-1-2/5603</a:t>
            </a:r>
            <a:r>
              <a:rPr lang="ru-RU" dirty="0"/>
              <a:t>.</a:t>
            </a:r>
          </a:p>
          <a:p>
            <a:r>
              <a:rPr lang="ru-RU" dirty="0"/>
              <a:t>С расчетного счета можно платить зарплату работникам, рассчитываться с поставщиками, оплачивать аренду офиса, и всё, что связано с работой ИП, но использовать расчетный счет для личных покупок нельзя. Об этом написано в </a:t>
            </a:r>
            <a:r>
              <a:rPr lang="ru-RU" u="sng" dirty="0">
                <a:hlinkClick r:id="rId4"/>
              </a:rPr>
              <a:t>инструкции Банка России № 153-И (пункт 2.3)</a:t>
            </a:r>
            <a:r>
              <a:rPr lang="ru-RU" dirty="0"/>
              <a:t>. Чтобы тратить заработанные деньги, надо сначала вывести их.</a:t>
            </a:r>
          </a:p>
          <a:p>
            <a:endParaRPr lang="ru-RU" dirty="0"/>
          </a:p>
        </p:txBody>
      </p:sp>
    </p:spTree>
    <p:extLst>
      <p:ext uri="{BB962C8B-B14F-4D97-AF65-F5344CB8AC3E}">
        <p14:creationId xmlns:p14="http://schemas.microsoft.com/office/powerpoint/2010/main" val="291719525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
            </a:r>
            <a:br>
              <a:rPr lang="ru-RU" dirty="0" smtClean="0"/>
            </a:br>
            <a:r>
              <a:rPr lang="ru-RU" dirty="0" smtClean="0"/>
              <a:t>Но банк </a:t>
            </a:r>
            <a:r>
              <a:rPr lang="ru-RU" dirty="0"/>
              <a:t>точно заподозрит </a:t>
            </a:r>
            <a:r>
              <a:rPr lang="ru-RU" dirty="0" smtClean="0"/>
              <a:t>бизнесмена если:</a:t>
            </a:r>
            <a:r>
              <a:rPr lang="ru-RU" dirty="0"/>
              <a:t/>
            </a:r>
            <a:br>
              <a:rPr lang="ru-RU" dirty="0"/>
            </a:br>
            <a:endParaRPr lang="ru-RU" dirty="0"/>
          </a:p>
        </p:txBody>
      </p:sp>
      <p:sp>
        <p:nvSpPr>
          <p:cNvPr id="3" name="Объект 2"/>
          <p:cNvSpPr>
            <a:spLocks noGrp="1"/>
          </p:cNvSpPr>
          <p:nvPr>
            <p:ph idx="1"/>
          </p:nvPr>
        </p:nvSpPr>
        <p:spPr/>
        <p:txBody>
          <a:bodyPr/>
          <a:lstStyle/>
          <a:p>
            <a:r>
              <a:rPr lang="ru-RU" dirty="0"/>
              <a:t>если заказчики перечисляют на счет крупные суммы, а ИП сразу переводит деньги на другие счета или </a:t>
            </a:r>
            <a:r>
              <a:rPr lang="ru-RU" dirty="0" smtClean="0"/>
              <a:t>обналичивает без остатка («</a:t>
            </a:r>
            <a:r>
              <a:rPr lang="ru-RU" dirty="0" err="1" smtClean="0"/>
              <a:t>транзитит</a:t>
            </a:r>
            <a:r>
              <a:rPr lang="ru-RU" dirty="0" smtClean="0"/>
              <a:t>»);</a:t>
            </a:r>
            <a:endParaRPr lang="ru-RU" dirty="0"/>
          </a:p>
          <a:p>
            <a:r>
              <a:rPr lang="ru-RU" dirty="0" smtClean="0"/>
              <a:t>если </a:t>
            </a:r>
            <a:r>
              <a:rPr lang="ru-RU" dirty="0"/>
              <a:t>деньги приходят от компаний, которые не платят </a:t>
            </a:r>
            <a:r>
              <a:rPr lang="ru-RU" dirty="0" smtClean="0"/>
              <a:t>налоги;</a:t>
            </a:r>
            <a:endParaRPr lang="ru-RU" dirty="0"/>
          </a:p>
          <a:p>
            <a:r>
              <a:rPr lang="ru-RU" dirty="0" smtClean="0"/>
              <a:t>если </a:t>
            </a:r>
            <a:r>
              <a:rPr lang="ru-RU" dirty="0"/>
              <a:t>бизнесмен зарегистрирован как ИП несколько дней, а на счет уже поступают крупные суммы</a:t>
            </a:r>
            <a:r>
              <a:rPr lang="ru-RU" dirty="0" smtClean="0"/>
              <a:t>;</a:t>
            </a:r>
          </a:p>
          <a:p>
            <a:r>
              <a:rPr lang="ru-RU" dirty="0"/>
              <a:t>если непонятно, из чего складывается прибыль. Оборот по расчетному счету большой, но ИП тратит мало денег на зарплату работникам, оплату поставщикам и подрядчикам, аренду офиса и коммунальные услуги;</a:t>
            </a:r>
            <a:endParaRPr lang="ru-RU" dirty="0"/>
          </a:p>
        </p:txBody>
      </p:sp>
    </p:spTree>
    <p:extLst>
      <p:ext uri="{BB962C8B-B14F-4D97-AF65-F5344CB8AC3E}">
        <p14:creationId xmlns:p14="http://schemas.microsoft.com/office/powerpoint/2010/main" val="21843303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33400"/>
            <a:ext cx="8229600" cy="1527448"/>
          </a:xfrm>
        </p:spPr>
        <p:txBody>
          <a:bodyPr>
            <a:normAutofit fontScale="90000"/>
          </a:bodyPr>
          <a:lstStyle/>
          <a:p>
            <a:r>
              <a:rPr lang="ru-RU" dirty="0" smtClean="0"/>
              <a:t/>
            </a:r>
            <a:br>
              <a:rPr lang="ru-RU" dirty="0" smtClean="0"/>
            </a:br>
            <a:r>
              <a:rPr lang="ru-RU" dirty="0" smtClean="0"/>
              <a:t/>
            </a:r>
            <a:br>
              <a:rPr lang="ru-RU" dirty="0" smtClean="0"/>
            </a:br>
            <a:r>
              <a:rPr lang="ru-RU" sz="3100" dirty="0" smtClean="0"/>
              <a:t>Если </a:t>
            </a:r>
            <a:r>
              <a:rPr lang="ru-RU" sz="3100" dirty="0"/>
              <a:t>сделки ИП покажутся банку сомнительными, он заблокирует расчетный счет и потребует подтверждающие документы.</a:t>
            </a:r>
            <a:br>
              <a:rPr lang="ru-RU" sz="3100" dirty="0"/>
            </a:br>
            <a:r>
              <a:rPr lang="ru-RU" dirty="0"/>
              <a:t/>
            </a:r>
            <a:br>
              <a:rPr lang="ru-RU" dirty="0"/>
            </a:br>
            <a:endParaRPr lang="ru-RU" dirty="0"/>
          </a:p>
        </p:txBody>
      </p:sp>
      <p:sp>
        <p:nvSpPr>
          <p:cNvPr id="3" name="Объект 2"/>
          <p:cNvSpPr>
            <a:spLocks noGrp="1"/>
          </p:cNvSpPr>
          <p:nvPr>
            <p:ph idx="1"/>
          </p:nvPr>
        </p:nvSpPr>
        <p:spPr>
          <a:xfrm>
            <a:off x="457200" y="2060848"/>
            <a:ext cx="8229600" cy="4416152"/>
          </a:xfrm>
        </p:spPr>
        <p:txBody>
          <a:bodyPr/>
          <a:lstStyle/>
          <a:p>
            <a:r>
              <a:rPr lang="ru-RU" dirty="0" smtClean="0"/>
              <a:t> </a:t>
            </a:r>
            <a:r>
              <a:rPr lang="ru-RU" dirty="0"/>
              <a:t>если бизнесмен заключил сделку, в которой нет экономического смысла. Например, заплатил субподрядчику все деньги, которые получил от заказчика</a:t>
            </a:r>
            <a:r>
              <a:rPr lang="ru-RU" dirty="0" smtClean="0"/>
              <a:t>;</a:t>
            </a:r>
          </a:p>
          <a:p>
            <a:r>
              <a:rPr lang="ru-RU" dirty="0" smtClean="0"/>
              <a:t>если </a:t>
            </a:r>
            <a:r>
              <a:rPr lang="ru-RU" dirty="0"/>
              <a:t>бизнесмен разбивает большой платеж (от 600 000 ₽) на несколько частей. Это показывает, что он хочет избежать контроля </a:t>
            </a:r>
            <a:r>
              <a:rPr lang="ru-RU" dirty="0" err="1"/>
              <a:t>Росфинмониторинга</a:t>
            </a:r>
            <a:r>
              <a:rPr lang="ru-RU" dirty="0"/>
              <a:t>.</a:t>
            </a:r>
          </a:p>
          <a:p>
            <a:r>
              <a:rPr lang="ru-RU" dirty="0"/>
              <a:t>Если сделки ИП покажутся банку сомнительными, он заблокирует расчетный счет и потребует подтверждающие документы.</a:t>
            </a:r>
          </a:p>
          <a:p>
            <a:endParaRPr lang="ru-RU" dirty="0"/>
          </a:p>
        </p:txBody>
      </p:sp>
    </p:spTree>
    <p:extLst>
      <p:ext uri="{BB962C8B-B14F-4D97-AF65-F5344CB8AC3E}">
        <p14:creationId xmlns:p14="http://schemas.microsoft.com/office/powerpoint/2010/main" val="353316503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Почему государство блокирует счета</a:t>
            </a:r>
            <a:r>
              <a:rPr lang="ru-RU" b="1" dirty="0"/>
              <a:t/>
            </a:r>
            <a:br>
              <a:rPr lang="ru-RU" b="1" dirty="0"/>
            </a:br>
            <a:endParaRPr lang="ru-RU" dirty="0"/>
          </a:p>
        </p:txBody>
      </p:sp>
      <p:sp>
        <p:nvSpPr>
          <p:cNvPr id="3" name="Объект 2"/>
          <p:cNvSpPr>
            <a:spLocks noGrp="1"/>
          </p:cNvSpPr>
          <p:nvPr>
            <p:ph idx="1"/>
          </p:nvPr>
        </p:nvSpPr>
        <p:spPr/>
        <p:txBody>
          <a:bodyPr/>
          <a:lstStyle/>
          <a:p>
            <a:r>
              <a:rPr lang="ru-RU" dirty="0"/>
              <a:t>Банки блокируют расчетные счета не только по своей инициативе. </a:t>
            </a:r>
            <a:endParaRPr lang="ru-RU" dirty="0" smtClean="0"/>
          </a:p>
          <a:p>
            <a:r>
              <a:rPr lang="ru-RU" dirty="0" smtClean="0"/>
              <a:t>Такое </a:t>
            </a:r>
            <a:r>
              <a:rPr lang="ru-RU" dirty="0"/>
              <a:t>указание им может дать </a:t>
            </a:r>
            <a:r>
              <a:rPr lang="ru-RU" dirty="0" err="1"/>
              <a:t>Росфинмониторинг</a:t>
            </a:r>
            <a:r>
              <a:rPr lang="ru-RU" dirty="0"/>
              <a:t>, если заподозрит бизнесмена в терроризме или отмывании денег. </a:t>
            </a:r>
            <a:endParaRPr lang="ru-RU" dirty="0" smtClean="0"/>
          </a:p>
          <a:p>
            <a:r>
              <a:rPr lang="ru-RU" dirty="0" smtClean="0"/>
              <a:t>Основание </a:t>
            </a:r>
            <a:r>
              <a:rPr lang="ru-RU" dirty="0"/>
              <a:t>для блокировки — закон </a:t>
            </a:r>
            <a:r>
              <a:rPr lang="ru-RU" u="sng" dirty="0">
                <a:hlinkClick r:id="rId2"/>
              </a:rPr>
              <a:t>№ 115-ФЗ «О противодействии легализации (отмыванию) доходов, полученных преступным путем, и финансированию терроризма»</a:t>
            </a:r>
            <a:r>
              <a:rPr lang="ru-RU" dirty="0"/>
              <a:t>.</a:t>
            </a:r>
          </a:p>
          <a:p>
            <a:r>
              <a:rPr lang="ru-RU" dirty="0"/>
              <a:t>Если предпринимателя подозревают в терроризме или экстремизме, он узнает об этом до блокировки счета и не от банка. </a:t>
            </a:r>
            <a:endParaRPr lang="ru-RU" dirty="0"/>
          </a:p>
        </p:txBody>
      </p:sp>
    </p:spTree>
    <p:extLst>
      <p:ext uri="{BB962C8B-B14F-4D97-AF65-F5344CB8AC3E}">
        <p14:creationId xmlns:p14="http://schemas.microsoft.com/office/powerpoint/2010/main" val="167405561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«Серые списки»</a:t>
            </a:r>
            <a:endParaRPr lang="ru-RU" dirty="0"/>
          </a:p>
        </p:txBody>
      </p:sp>
      <p:sp>
        <p:nvSpPr>
          <p:cNvPr id="3" name="Объект 2"/>
          <p:cNvSpPr>
            <a:spLocks noGrp="1"/>
          </p:cNvSpPr>
          <p:nvPr>
            <p:ph idx="1"/>
          </p:nvPr>
        </p:nvSpPr>
        <p:spPr/>
        <p:txBody>
          <a:bodyPr/>
          <a:lstStyle/>
          <a:p>
            <a:r>
              <a:rPr lang="ru-RU" dirty="0"/>
              <a:t>Попасть </a:t>
            </a:r>
            <a:r>
              <a:rPr lang="ru-RU" u="sng" dirty="0">
                <a:hlinkClick r:id="rId2"/>
              </a:rPr>
              <a:t>в перечень террористов и экстремистов</a:t>
            </a:r>
            <a:r>
              <a:rPr lang="ru-RU" dirty="0"/>
              <a:t> могут те, кто находится под следствием или осужден по определенным статьям уголовного кодекса. </a:t>
            </a:r>
            <a:endParaRPr lang="ru-RU" dirty="0" smtClean="0"/>
          </a:p>
          <a:p>
            <a:r>
              <a:rPr lang="ru-RU" dirty="0" smtClean="0"/>
              <a:t>Информация </a:t>
            </a:r>
            <a:r>
              <a:rPr lang="ru-RU" dirty="0"/>
              <a:t>о них передается в </a:t>
            </a:r>
            <a:r>
              <a:rPr lang="ru-RU" dirty="0" err="1"/>
              <a:t>Росфинмониторинг</a:t>
            </a:r>
            <a:r>
              <a:rPr lang="ru-RU" dirty="0"/>
              <a:t>, а тот дает указание банку заблокировать счета клиента. </a:t>
            </a:r>
            <a:endParaRPr lang="ru-RU" dirty="0" smtClean="0"/>
          </a:p>
          <a:p>
            <a:r>
              <a:rPr lang="ru-RU" dirty="0" smtClean="0"/>
              <a:t>В</a:t>
            </a:r>
            <a:r>
              <a:rPr lang="ru-RU" dirty="0"/>
              <a:t> этом случае предприниматель не сможет воспользоваться деньгами, пока находится в списке. </a:t>
            </a:r>
            <a:endParaRPr lang="ru-RU" dirty="0"/>
          </a:p>
        </p:txBody>
      </p:sp>
    </p:spTree>
    <p:extLst>
      <p:ext uri="{BB962C8B-B14F-4D97-AF65-F5344CB8AC3E}">
        <p14:creationId xmlns:p14="http://schemas.microsoft.com/office/powerpoint/2010/main" val="150650819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Сумма более 600 000 р.</a:t>
            </a:r>
            <a:endParaRPr lang="ru-RU" dirty="0"/>
          </a:p>
        </p:txBody>
      </p:sp>
      <p:sp>
        <p:nvSpPr>
          <p:cNvPr id="3" name="Объект 2"/>
          <p:cNvSpPr>
            <a:spLocks noGrp="1"/>
          </p:cNvSpPr>
          <p:nvPr>
            <p:ph idx="1"/>
          </p:nvPr>
        </p:nvSpPr>
        <p:spPr/>
        <p:txBody>
          <a:bodyPr/>
          <a:lstStyle/>
          <a:p>
            <a:r>
              <a:rPr lang="ru-RU" dirty="0"/>
              <a:t>Самый частый повод для блокировки — это когда ИП перечислил больше 600 000 ₽ себе или на другой счет. </a:t>
            </a:r>
            <a:r>
              <a:rPr lang="ru-RU" dirty="0" err="1"/>
              <a:t>Росфинмониторинг</a:t>
            </a:r>
            <a:r>
              <a:rPr lang="ru-RU" dirty="0"/>
              <a:t> проверяет такие операции: он не даст воспользоваться деньгами, пока не выяснит, откуда эти деньги и на что бизнесмен их потратит</a:t>
            </a:r>
            <a:r>
              <a:rPr lang="ru-RU" dirty="0" smtClean="0"/>
              <a:t>.</a:t>
            </a:r>
          </a:p>
          <a:p>
            <a:r>
              <a:rPr lang="ru-RU" dirty="0" smtClean="0"/>
              <a:t>В</a:t>
            </a:r>
            <a:r>
              <a:rPr lang="ru-RU" dirty="0"/>
              <a:t> этом случае </a:t>
            </a:r>
            <a:r>
              <a:rPr lang="ru-RU" dirty="0" err="1"/>
              <a:t>Росфинмониторинг</a:t>
            </a:r>
            <a:r>
              <a:rPr lang="ru-RU" dirty="0"/>
              <a:t> просит банк заблокировать счет, а банк сообщает клиенту о причине блокировки и требует подтверждающие документы.</a:t>
            </a:r>
          </a:p>
          <a:p>
            <a:endParaRPr lang="ru-RU" dirty="0"/>
          </a:p>
        </p:txBody>
      </p:sp>
    </p:spTree>
    <p:extLst>
      <p:ext uri="{BB962C8B-B14F-4D97-AF65-F5344CB8AC3E}">
        <p14:creationId xmlns:p14="http://schemas.microsoft.com/office/powerpoint/2010/main" val="29111610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3200" b="1" dirty="0" smtClean="0"/>
              <a:t/>
            </a:r>
            <a:br>
              <a:rPr lang="ru-RU" sz="3200" b="1" dirty="0" smtClean="0"/>
            </a:br>
            <a:r>
              <a:rPr lang="ru-RU" sz="3200" b="1" dirty="0" smtClean="0"/>
              <a:t>Что </a:t>
            </a:r>
            <a:r>
              <a:rPr lang="ru-RU" sz="3200" b="1" dirty="0"/>
              <a:t>делать, если банк заблокировал ваш расчетный счет:</a:t>
            </a:r>
            <a:r>
              <a:rPr lang="ru-RU" sz="3200" dirty="0"/>
              <a:t/>
            </a:r>
            <a:br>
              <a:rPr lang="ru-RU" sz="3200" dirty="0"/>
            </a:br>
            <a:endParaRPr lang="ru-RU" sz="3200" dirty="0"/>
          </a:p>
        </p:txBody>
      </p:sp>
      <p:sp>
        <p:nvSpPr>
          <p:cNvPr id="5" name="Объект 4"/>
          <p:cNvSpPr>
            <a:spLocks noGrp="1"/>
          </p:cNvSpPr>
          <p:nvPr>
            <p:ph idx="1"/>
          </p:nvPr>
        </p:nvSpPr>
        <p:spPr/>
        <p:txBody>
          <a:bodyPr>
            <a:normAutofit/>
          </a:bodyPr>
          <a:lstStyle/>
          <a:p>
            <a:r>
              <a:rPr lang="ru-RU" sz="2800" dirty="0"/>
              <a:t>1. Узнайте в банке, почему счет заблокировали и что сделать, чтобы его разблокировали. Специалист банка не может снять блокировку — только рассказать, что делать</a:t>
            </a:r>
            <a:r>
              <a:rPr lang="ru-RU" sz="2800" dirty="0" smtClean="0"/>
              <a:t>.</a:t>
            </a:r>
          </a:p>
          <a:p>
            <a:r>
              <a:rPr lang="ru-RU" sz="2800" dirty="0" smtClean="0"/>
              <a:t>2</a:t>
            </a:r>
            <a:r>
              <a:rPr lang="ru-RU" sz="2800" dirty="0"/>
              <a:t>. Принесите в банк нужные документы. Попросите у банка официальное письмо, что он получил бумаги.</a:t>
            </a:r>
          </a:p>
          <a:p>
            <a:r>
              <a:rPr lang="ru-RU" sz="2800" dirty="0"/>
              <a:t>3.Сохраняйте всю переписку с банком: если дело дойдет до суда, вы сможете показать, что выполнили все требования банка.</a:t>
            </a:r>
          </a:p>
          <a:p>
            <a:endParaRPr lang="ru-RU" sz="2800" dirty="0"/>
          </a:p>
        </p:txBody>
      </p:sp>
    </p:spTree>
    <p:extLst>
      <p:ext uri="{BB962C8B-B14F-4D97-AF65-F5344CB8AC3E}">
        <p14:creationId xmlns:p14="http://schemas.microsoft.com/office/powerpoint/2010/main" val="426279623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33400"/>
            <a:ext cx="8229600" cy="231304"/>
          </a:xfrm>
        </p:spPr>
        <p:txBody>
          <a:bodyPr>
            <a:normAutofit fontScale="90000"/>
          </a:bodyPr>
          <a:lstStyle/>
          <a:p>
            <a:endParaRPr lang="ru-RU" dirty="0"/>
          </a:p>
        </p:txBody>
      </p:sp>
      <p:sp>
        <p:nvSpPr>
          <p:cNvPr id="3" name="Объект 2"/>
          <p:cNvSpPr>
            <a:spLocks noGrp="1"/>
          </p:cNvSpPr>
          <p:nvPr>
            <p:ph idx="1"/>
          </p:nvPr>
        </p:nvSpPr>
        <p:spPr>
          <a:xfrm>
            <a:off x="457200" y="1052736"/>
            <a:ext cx="8229600" cy="5424264"/>
          </a:xfrm>
        </p:spPr>
        <p:txBody>
          <a:bodyPr>
            <a:noAutofit/>
          </a:bodyPr>
          <a:lstStyle/>
          <a:p>
            <a:r>
              <a:rPr lang="ru-RU" sz="2800" dirty="0"/>
              <a:t>4. Если через пять дней ваш счет не разблокировали, обратитесь в банк — пусть объяснит, почему. Если банк молчит или отказывает в разблокировке, пишите жалобу в Центробанк.</a:t>
            </a:r>
          </a:p>
          <a:p>
            <a:r>
              <a:rPr lang="ru-RU" sz="2800" dirty="0"/>
              <a:t>5. Если Центробанк не помог, обращайтесь в суд.</a:t>
            </a:r>
          </a:p>
          <a:p>
            <a:r>
              <a:rPr lang="ru-RU" sz="2800" dirty="0"/>
              <a:t>6. Если не хотите бороться, закройте расчетный счет. Перед этим убедитесь, что в договоре нет пункта о заградительных тарифах или будьте готовы заплатить большую комиссию.</a:t>
            </a:r>
          </a:p>
          <a:p>
            <a:endParaRPr lang="ru-RU" sz="2800" dirty="0"/>
          </a:p>
        </p:txBody>
      </p:sp>
    </p:spTree>
    <p:extLst>
      <p:ext uri="{BB962C8B-B14F-4D97-AF65-F5344CB8AC3E}">
        <p14:creationId xmlns:p14="http://schemas.microsoft.com/office/powerpoint/2010/main" val="120677338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ИП – «НАСТОЯЩИЙ»</a:t>
            </a:r>
            <a:endParaRPr lang="ru-RU" dirty="0"/>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59632" y="1916832"/>
            <a:ext cx="6408712" cy="4320480"/>
          </a:xfrm>
        </p:spPr>
      </p:pic>
    </p:spTree>
    <p:extLst>
      <p:ext uri="{BB962C8B-B14F-4D97-AF65-F5344CB8AC3E}">
        <p14:creationId xmlns:p14="http://schemas.microsoft.com/office/powerpoint/2010/main" val="23975078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Подготовка документов на регистрацию ИП самостоятельно</a:t>
            </a:r>
            <a:endParaRPr lang="ru-RU" dirty="0"/>
          </a:p>
        </p:txBody>
      </p:sp>
      <p:sp>
        <p:nvSpPr>
          <p:cNvPr id="3" name="Объект 2"/>
          <p:cNvSpPr>
            <a:spLocks noGrp="1"/>
          </p:cNvSpPr>
          <p:nvPr>
            <p:ph idx="1"/>
          </p:nvPr>
        </p:nvSpPr>
        <p:spPr/>
        <p:txBody>
          <a:bodyPr/>
          <a:lstStyle/>
          <a:p>
            <a:pPr marL="0" indent="0">
              <a:buNone/>
            </a:pPr>
            <a:r>
              <a:rPr lang="ru-RU" dirty="0"/>
              <a:t>подготавливаете и распечатываете следующие документы: </a:t>
            </a:r>
            <a:endParaRPr lang="ru-RU" dirty="0" smtClean="0"/>
          </a:p>
          <a:p>
            <a:r>
              <a:rPr lang="ru-RU" dirty="0" smtClean="0"/>
              <a:t> </a:t>
            </a:r>
            <a:r>
              <a:rPr lang="ru-RU" dirty="0"/>
              <a:t>заявление о государственной регистрации физического лица в качестве индивидуального предпринимателя </a:t>
            </a:r>
            <a:r>
              <a:rPr lang="ru-RU" dirty="0">
                <a:solidFill>
                  <a:srgbClr val="FF0000"/>
                </a:solidFill>
              </a:rPr>
              <a:t>по форме P21001; </a:t>
            </a:r>
            <a:endParaRPr lang="ru-RU" dirty="0" smtClean="0">
              <a:solidFill>
                <a:srgbClr val="FF0000"/>
              </a:solidFill>
            </a:endParaRPr>
          </a:p>
          <a:p>
            <a:r>
              <a:rPr lang="ru-RU" dirty="0" smtClean="0"/>
              <a:t> ксерокопию </a:t>
            </a:r>
            <a:r>
              <a:rPr lang="ru-RU" dirty="0"/>
              <a:t>паспорта; </a:t>
            </a:r>
            <a:endParaRPr lang="ru-RU" dirty="0" smtClean="0"/>
          </a:p>
          <a:p>
            <a:r>
              <a:rPr lang="ru-RU" dirty="0" smtClean="0"/>
              <a:t> </a:t>
            </a:r>
            <a:r>
              <a:rPr lang="ru-RU" dirty="0"/>
              <a:t>квитанцию на оплату госпошлины за государственную регистрацию индивидуального предпринимателя 800руб., </a:t>
            </a:r>
            <a:r>
              <a:rPr lang="ru-RU" dirty="0" smtClean="0"/>
              <a:t>оплачиваете </a:t>
            </a:r>
            <a:r>
              <a:rPr lang="ru-RU" dirty="0"/>
              <a:t>её. </a:t>
            </a:r>
          </a:p>
          <a:p>
            <a:r>
              <a:rPr lang="ru-RU" dirty="0">
                <a:solidFill>
                  <a:srgbClr val="FF0000"/>
                </a:solidFill>
              </a:rPr>
              <a:t>Плюсы: </a:t>
            </a:r>
            <a:r>
              <a:rPr lang="ru-RU" b="1" dirty="0">
                <a:solidFill>
                  <a:schemeClr val="tx2">
                    <a:lumMod val="75000"/>
                  </a:schemeClr>
                </a:solidFill>
              </a:rPr>
              <a:t>— бесплатно</a:t>
            </a:r>
            <a:r>
              <a:rPr lang="ru-RU" dirty="0"/>
              <a:t>; </a:t>
            </a:r>
            <a:r>
              <a:rPr lang="ru-RU" dirty="0">
                <a:solidFill>
                  <a:srgbClr val="FF0000"/>
                </a:solidFill>
              </a:rPr>
              <a:t>Минусы: </a:t>
            </a:r>
            <a:r>
              <a:rPr lang="ru-RU" b="1" dirty="0">
                <a:solidFill>
                  <a:schemeClr val="tx2">
                    <a:lumMod val="75000"/>
                  </a:schemeClr>
                </a:solidFill>
              </a:rPr>
              <a:t>— затраты личного времени; — возможность отказа в регистрации ИП в связи с ошибкой в заявлении. </a:t>
            </a:r>
          </a:p>
          <a:p>
            <a:endParaRPr lang="ru-RU" dirty="0"/>
          </a:p>
        </p:txBody>
      </p:sp>
    </p:spTree>
    <p:extLst>
      <p:ext uri="{BB962C8B-B14F-4D97-AF65-F5344CB8AC3E}">
        <p14:creationId xmlns:p14="http://schemas.microsoft.com/office/powerpoint/2010/main" val="326753386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dirty="0" smtClean="0"/>
              <a:t>Ответственность ИП за </a:t>
            </a:r>
            <a:r>
              <a:rPr lang="ru-RU" dirty="0" err="1" smtClean="0"/>
              <a:t>обналичивание</a:t>
            </a:r>
            <a:r>
              <a:rPr lang="ru-RU" dirty="0" smtClean="0"/>
              <a:t> денежных средств </a:t>
            </a:r>
            <a:endParaRPr lang="ru-RU" dirty="0"/>
          </a:p>
        </p:txBody>
      </p:sp>
      <p:sp>
        <p:nvSpPr>
          <p:cNvPr id="3" name="Объект 2"/>
          <p:cNvSpPr>
            <a:spLocks noGrp="1"/>
          </p:cNvSpPr>
          <p:nvPr>
            <p:ph idx="1"/>
          </p:nvPr>
        </p:nvSpPr>
        <p:spPr/>
        <p:txBody>
          <a:bodyPr>
            <a:normAutofit/>
          </a:bodyPr>
          <a:lstStyle/>
          <a:p>
            <a:r>
              <a:rPr lang="ru-RU" sz="3200" dirty="0"/>
              <a:t>За </a:t>
            </a:r>
            <a:r>
              <a:rPr lang="ru-RU" sz="3200" dirty="0" err="1"/>
              <a:t>обналичивание</a:t>
            </a:r>
            <a:r>
              <a:rPr lang="ru-RU" sz="3200" dirty="0"/>
              <a:t> денежных средств сам ИП </a:t>
            </a:r>
            <a:r>
              <a:rPr lang="ru-RU" sz="3200" dirty="0" smtClean="0"/>
              <a:t> </a:t>
            </a:r>
            <a:r>
              <a:rPr lang="ru-RU" sz="3200" dirty="0"/>
              <a:t>может быть привлечен к уголовной ответственности по ст. 171 УК РФ (Незаконная предпринимательская деятельность), </a:t>
            </a:r>
            <a:endParaRPr lang="ru-RU" sz="3200" dirty="0" smtClean="0"/>
          </a:p>
          <a:p>
            <a:r>
              <a:rPr lang="ru-RU" sz="3200" dirty="0" smtClean="0"/>
              <a:t>а </a:t>
            </a:r>
            <a:r>
              <a:rPr lang="ru-RU" sz="3200" dirty="0"/>
              <a:t>так же по 174 УК РФ (Легализация, отмывание денежных средств) по совокупности преступлений.</a:t>
            </a:r>
          </a:p>
          <a:p>
            <a:endParaRPr lang="ru-RU" sz="3200" dirty="0"/>
          </a:p>
        </p:txBody>
      </p:sp>
    </p:spTree>
    <p:extLst>
      <p:ext uri="{BB962C8B-B14F-4D97-AF65-F5344CB8AC3E}">
        <p14:creationId xmlns:p14="http://schemas.microsoft.com/office/powerpoint/2010/main" val="44792643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dirty="0"/>
              <a:t>Ответственность ИП за </a:t>
            </a:r>
            <a:r>
              <a:rPr lang="ru-RU" dirty="0" err="1"/>
              <a:t>обналичивание</a:t>
            </a:r>
            <a:r>
              <a:rPr lang="ru-RU" dirty="0"/>
              <a:t> денежных средств </a:t>
            </a:r>
          </a:p>
        </p:txBody>
      </p:sp>
      <p:sp>
        <p:nvSpPr>
          <p:cNvPr id="3" name="Объект 2"/>
          <p:cNvSpPr>
            <a:spLocks noGrp="1"/>
          </p:cNvSpPr>
          <p:nvPr>
            <p:ph idx="1"/>
          </p:nvPr>
        </p:nvSpPr>
        <p:spPr/>
        <p:txBody>
          <a:bodyPr/>
          <a:lstStyle/>
          <a:p>
            <a:pPr algn="just" fontAlgn="base"/>
            <a:r>
              <a:rPr lang="ru-RU" dirty="0" smtClean="0"/>
              <a:t>   </a:t>
            </a:r>
            <a:r>
              <a:rPr lang="ru-RU" dirty="0" err="1" smtClean="0"/>
              <a:t>Обналичивание</a:t>
            </a:r>
            <a:r>
              <a:rPr lang="ru-RU" dirty="0" smtClean="0"/>
              <a:t> </a:t>
            </a:r>
            <a:r>
              <a:rPr lang="ru-RU" dirty="0"/>
              <a:t>денег через </a:t>
            </a:r>
            <a:r>
              <a:rPr lang="ru-RU" dirty="0" smtClean="0"/>
              <a:t>ИП </a:t>
            </a:r>
            <a:r>
              <a:rPr lang="ru-RU" dirty="0"/>
              <a:t>никогда не совершается в одиночку, что в свою очередь дает основание полицейским, расследующим такие преступления квалифицировать такого рода деяния как совершенные группой лиц по предварительному сговору, что влечет за собой более жесткое наказание.</a:t>
            </a:r>
          </a:p>
          <a:p>
            <a:pPr algn="just" fontAlgn="base"/>
            <a:r>
              <a:rPr lang="ru-RU" dirty="0"/>
              <a:t>В случае с группой лиц – срок давности привлечения к ответственности составляет 10 лет, вместо 2-х лет, в случае, если бы Заказчик действовал в одиночку.</a:t>
            </a:r>
          </a:p>
          <a:p>
            <a:pPr algn="just"/>
            <a:endParaRPr lang="ru-RU" dirty="0"/>
          </a:p>
        </p:txBody>
      </p:sp>
    </p:spTree>
    <p:extLst>
      <p:ext uri="{BB962C8B-B14F-4D97-AF65-F5344CB8AC3E}">
        <p14:creationId xmlns:p14="http://schemas.microsoft.com/office/powerpoint/2010/main" val="383851677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r>
              <a:rPr lang="ru-RU" dirty="0"/>
              <a:t>Занимаются обнаружением </a:t>
            </a:r>
            <a:r>
              <a:rPr lang="ru-RU" dirty="0" err="1"/>
              <a:t>обналички</a:t>
            </a:r>
            <a:r>
              <a:rPr lang="ru-RU" dirty="0"/>
              <a:t> на практике фактически все органы и организации, но в рамках переданных им полномочий:</a:t>
            </a:r>
          </a:p>
          <a:p>
            <a:pPr lvl="0" fontAlgn="base"/>
            <a:r>
              <a:rPr lang="ru-RU" u="sng" dirty="0"/>
              <a:t>ИФНС</a:t>
            </a:r>
            <a:r>
              <a:rPr lang="ru-RU" dirty="0"/>
              <a:t> – в рамках полномочий, предоставленных НК РФ, через камеральные и выездные налоговые проверки;</a:t>
            </a:r>
          </a:p>
          <a:p>
            <a:pPr lvl="0" fontAlgn="base"/>
            <a:r>
              <a:rPr lang="ru-RU" u="sng" dirty="0"/>
              <a:t>Банки,</a:t>
            </a:r>
            <a:r>
              <a:rPr lang="ru-RU" dirty="0"/>
              <a:t> в которых у предпринимателей открыты счета. Они поставляют информацию о движении денежных средств </a:t>
            </a:r>
            <a:r>
              <a:rPr lang="ru-RU" dirty="0" err="1"/>
              <a:t>ИПэшников</a:t>
            </a:r>
            <a:r>
              <a:rPr lang="ru-RU" dirty="0"/>
              <a:t> налоговикам и правоохранительным органам;</a:t>
            </a:r>
          </a:p>
          <a:p>
            <a:endParaRPr lang="ru-RU" dirty="0"/>
          </a:p>
        </p:txBody>
      </p:sp>
    </p:spTree>
    <p:extLst>
      <p:ext uri="{BB962C8B-B14F-4D97-AF65-F5344CB8AC3E}">
        <p14:creationId xmlns:p14="http://schemas.microsoft.com/office/powerpoint/2010/main" val="358888876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pPr lvl="0" fontAlgn="base"/>
            <a:r>
              <a:rPr lang="ru-RU" dirty="0"/>
              <a:t>Таможенные органы;</a:t>
            </a:r>
          </a:p>
          <a:p>
            <a:pPr lvl="0" fontAlgn="base"/>
            <a:r>
              <a:rPr lang="ru-RU" dirty="0"/>
              <a:t>Правоохранительные органы, в лицо оперативно-розыскных подразделений (ОБЭП и ПК) и далее, если обнаружено преступление в связи с </a:t>
            </a:r>
            <a:r>
              <a:rPr lang="ru-RU" dirty="0" err="1"/>
              <a:t>обналом</a:t>
            </a:r>
            <a:r>
              <a:rPr lang="ru-RU" dirty="0"/>
              <a:t> – дело передается в Следственный комитет РФ.</a:t>
            </a:r>
          </a:p>
          <a:p>
            <a:endParaRPr lang="ru-RU" dirty="0"/>
          </a:p>
        </p:txBody>
      </p:sp>
    </p:spTree>
    <p:extLst>
      <p:ext uri="{BB962C8B-B14F-4D97-AF65-F5344CB8AC3E}">
        <p14:creationId xmlns:p14="http://schemas.microsoft.com/office/powerpoint/2010/main" val="34725747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ВЫВОД:</a:t>
            </a:r>
            <a:endParaRPr lang="ru-RU" dirty="0"/>
          </a:p>
        </p:txBody>
      </p:sp>
      <p:sp>
        <p:nvSpPr>
          <p:cNvPr id="3" name="Объект 2"/>
          <p:cNvSpPr>
            <a:spLocks noGrp="1"/>
          </p:cNvSpPr>
          <p:nvPr>
            <p:ph idx="1"/>
          </p:nvPr>
        </p:nvSpPr>
        <p:spPr/>
        <p:txBody>
          <a:bodyPr>
            <a:normAutofit lnSpcReduction="10000"/>
          </a:bodyPr>
          <a:lstStyle/>
          <a:p>
            <a:pPr fontAlgn="base"/>
            <a:r>
              <a:rPr lang="ru-RU" dirty="0"/>
              <a:t>само по себе </a:t>
            </a:r>
            <a:r>
              <a:rPr lang="ru-RU" dirty="0" err="1"/>
              <a:t>обналичивание</a:t>
            </a:r>
            <a:r>
              <a:rPr lang="ru-RU" dirty="0"/>
              <a:t>, т.е. перевод безнала в наличные денежные средства не является преступлением – если вам от этого будет легче</a:t>
            </a:r>
            <a:r>
              <a:rPr lang="ru-RU" dirty="0" smtClean="0"/>
              <a:t>.</a:t>
            </a:r>
          </a:p>
          <a:p>
            <a:pPr marL="0" indent="0" fontAlgn="base">
              <a:buNone/>
            </a:pPr>
            <a:endParaRPr lang="ru-RU" dirty="0"/>
          </a:p>
          <a:p>
            <a:pPr fontAlgn="base"/>
            <a:r>
              <a:rPr lang="ru-RU" dirty="0"/>
              <a:t>Преступлением </a:t>
            </a:r>
            <a:r>
              <a:rPr lang="ru-RU" dirty="0" err="1"/>
              <a:t>обналичивание</a:t>
            </a:r>
            <a:r>
              <a:rPr lang="ru-RU" dirty="0"/>
              <a:t> становится из-за целей, ради которых это </a:t>
            </a:r>
            <a:r>
              <a:rPr lang="ru-RU" dirty="0" err="1"/>
              <a:t>обналичивание</a:t>
            </a:r>
            <a:r>
              <a:rPr lang="ru-RU" dirty="0"/>
              <a:t> денег через ИП или ООО и производилось, а так же методов, которые при этом использовались.</a:t>
            </a:r>
          </a:p>
          <a:p>
            <a:pPr fontAlgn="base"/>
            <a:r>
              <a:rPr lang="ru-RU" dirty="0"/>
              <a:t>Используемый метод: мнимые сделки (или сделки, совершенные лишь для вида). Участники – компании-однодневки или физлица.</a:t>
            </a:r>
          </a:p>
          <a:p>
            <a:r>
              <a:rPr lang="ru-RU" dirty="0"/>
              <a:t>Очевидно — участвующие в </a:t>
            </a:r>
            <a:r>
              <a:rPr lang="ru-RU" dirty="0" err="1"/>
              <a:t>обнале</a:t>
            </a:r>
            <a:r>
              <a:rPr lang="ru-RU" dirty="0"/>
              <a:t> компании не платят налоги. </a:t>
            </a:r>
            <a:endParaRPr lang="ru-RU" dirty="0"/>
          </a:p>
        </p:txBody>
      </p:sp>
    </p:spTree>
    <p:extLst>
      <p:ext uri="{BB962C8B-B14F-4D97-AF65-F5344CB8AC3E}">
        <p14:creationId xmlns:p14="http://schemas.microsoft.com/office/powerpoint/2010/main" val="264186930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Критерии добросовестности ИП</a:t>
            </a:r>
            <a:endParaRPr lang="ru-RU" dirty="0"/>
          </a:p>
        </p:txBody>
      </p:sp>
      <p:sp>
        <p:nvSpPr>
          <p:cNvPr id="3" name="Объект 2"/>
          <p:cNvSpPr>
            <a:spLocks noGrp="1"/>
          </p:cNvSpPr>
          <p:nvPr>
            <p:ph idx="1"/>
          </p:nvPr>
        </p:nvSpPr>
        <p:spPr/>
        <p:txBody>
          <a:bodyPr>
            <a:normAutofit lnSpcReduction="10000"/>
          </a:bodyPr>
          <a:lstStyle/>
          <a:p>
            <a:r>
              <a:rPr lang="ru-RU" dirty="0" smtClean="0"/>
              <a:t>Наличие деловой цели осуществления предпринимательской деятельности;</a:t>
            </a:r>
          </a:p>
          <a:p>
            <a:r>
              <a:rPr lang="ru-RU" dirty="0" smtClean="0"/>
              <a:t>Характер и суть коммерческих сделок соответствуют рыночным условиям в регионе;</a:t>
            </a:r>
          </a:p>
          <a:p>
            <a:r>
              <a:rPr lang="ru-RU" dirty="0" smtClean="0"/>
              <a:t>Имеется в распоряжении ИП имущество для осуществления деятельности –собственное или арендованное ( офис, склад, транспорт, оборудование);</a:t>
            </a:r>
          </a:p>
          <a:p>
            <a:r>
              <a:rPr lang="ru-RU" dirty="0" smtClean="0"/>
              <a:t>Заработная плата сотрудников не «минимальная»;</a:t>
            </a:r>
          </a:p>
          <a:p>
            <a:r>
              <a:rPr lang="ru-RU" dirty="0" smtClean="0"/>
              <a:t>Взносы в пенсионный фонд платятся своевременно и в полном объеме;</a:t>
            </a:r>
          </a:p>
          <a:p>
            <a:r>
              <a:rPr lang="ru-RU" dirty="0" smtClean="0"/>
              <a:t>Расчеты с поставщиками осуществляются в безналичном порядке;</a:t>
            </a:r>
          </a:p>
          <a:p>
            <a:endParaRPr lang="ru-RU" dirty="0"/>
          </a:p>
        </p:txBody>
      </p:sp>
    </p:spTree>
    <p:extLst>
      <p:ext uri="{BB962C8B-B14F-4D97-AF65-F5344CB8AC3E}">
        <p14:creationId xmlns:p14="http://schemas.microsoft.com/office/powerpoint/2010/main" val="416592674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Критерии добросовестности ИП</a:t>
            </a:r>
          </a:p>
        </p:txBody>
      </p:sp>
      <p:sp>
        <p:nvSpPr>
          <p:cNvPr id="3" name="Объект 2"/>
          <p:cNvSpPr>
            <a:spLocks noGrp="1"/>
          </p:cNvSpPr>
          <p:nvPr>
            <p:ph idx="1"/>
          </p:nvPr>
        </p:nvSpPr>
        <p:spPr/>
        <p:txBody>
          <a:bodyPr/>
          <a:lstStyle/>
          <a:p>
            <a:r>
              <a:rPr lang="ru-RU" dirty="0" smtClean="0"/>
              <a:t>ИП рекламирует свою деятельность через интернет рекламу, сайт, социальные сети;</a:t>
            </a:r>
          </a:p>
          <a:p>
            <a:r>
              <a:rPr lang="ru-RU" dirty="0" smtClean="0"/>
              <a:t>Своевременно предоставляет налоговую отчетность;</a:t>
            </a:r>
          </a:p>
          <a:p>
            <a:r>
              <a:rPr lang="ru-RU" dirty="0" smtClean="0"/>
              <a:t>Отвечает на запросы и требования ИФНС;</a:t>
            </a:r>
          </a:p>
          <a:p>
            <a:r>
              <a:rPr lang="ru-RU" dirty="0" smtClean="0"/>
              <a:t>Имеет кредитные обязательства, даже если и небольшие , на пополнение оборотных средств или покупку оборудования;</a:t>
            </a:r>
          </a:p>
          <a:p>
            <a:r>
              <a:rPr lang="ru-RU" dirty="0" smtClean="0"/>
              <a:t>Имеет лизинговое имущество;</a:t>
            </a:r>
          </a:p>
          <a:p>
            <a:r>
              <a:rPr lang="ru-RU" dirty="0" smtClean="0"/>
              <a:t>Ведет учет и отчетность через </a:t>
            </a:r>
            <a:r>
              <a:rPr lang="ru-RU" dirty="0" err="1" smtClean="0"/>
              <a:t>аутсорсинговую</a:t>
            </a:r>
            <a:r>
              <a:rPr lang="ru-RU" dirty="0" smtClean="0"/>
              <a:t> компанию:</a:t>
            </a:r>
          </a:p>
          <a:p>
            <a:r>
              <a:rPr lang="ru-RU" dirty="0" smtClean="0"/>
              <a:t>Осуществляет операции экспорта, импорта;</a:t>
            </a:r>
          </a:p>
          <a:p>
            <a:endParaRPr lang="ru-RU" dirty="0"/>
          </a:p>
        </p:txBody>
      </p:sp>
    </p:spTree>
    <p:extLst>
      <p:ext uri="{BB962C8B-B14F-4D97-AF65-F5344CB8AC3E}">
        <p14:creationId xmlns:p14="http://schemas.microsoft.com/office/powerpoint/2010/main" val="49871414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595128"/>
            <a:ext cx="8229600" cy="990600"/>
          </a:xfrm>
        </p:spPr>
        <p:txBody>
          <a:bodyPr/>
          <a:lstStyle/>
          <a:p>
            <a:pPr algn="ctr"/>
            <a:r>
              <a:rPr lang="ru-RU" dirty="0" smtClean="0"/>
              <a:t>СПРАВКА</a:t>
            </a:r>
            <a:endParaRPr lang="ru-RU" dirty="0"/>
          </a:p>
        </p:txBody>
      </p:sp>
      <p:sp>
        <p:nvSpPr>
          <p:cNvPr id="3" name="Объект 2"/>
          <p:cNvSpPr>
            <a:spLocks noGrp="1"/>
          </p:cNvSpPr>
          <p:nvPr>
            <p:ph idx="1"/>
          </p:nvPr>
        </p:nvSpPr>
        <p:spPr/>
        <p:txBody>
          <a:bodyPr/>
          <a:lstStyle/>
          <a:p>
            <a:pPr marL="0" indent="0">
              <a:buNone/>
            </a:pPr>
            <a:r>
              <a:rPr lang="ru-RU" b="1" dirty="0">
                <a:solidFill>
                  <a:schemeClr val="accent1">
                    <a:lumMod val="75000"/>
                  </a:schemeClr>
                </a:solidFill>
              </a:rPr>
              <a:t>В 2018 году количество индивидуальных предпринимателей в стране превысило отметку </a:t>
            </a:r>
            <a:endParaRPr lang="ru-RU" b="1" dirty="0" smtClean="0">
              <a:solidFill>
                <a:schemeClr val="accent1">
                  <a:lumMod val="75000"/>
                </a:schemeClr>
              </a:solidFill>
            </a:endParaRPr>
          </a:p>
          <a:p>
            <a:pPr marL="0" indent="0">
              <a:buNone/>
            </a:pPr>
            <a:r>
              <a:rPr lang="ru-RU" b="1" dirty="0" smtClean="0">
                <a:solidFill>
                  <a:schemeClr val="accent1">
                    <a:lumMod val="75000"/>
                  </a:schemeClr>
                </a:solidFill>
              </a:rPr>
              <a:t>в</a:t>
            </a:r>
            <a:r>
              <a:rPr lang="ru-RU" b="1" dirty="0">
                <a:solidFill>
                  <a:schemeClr val="accent1">
                    <a:lumMod val="75000"/>
                  </a:schemeClr>
                </a:solidFill>
              </a:rPr>
              <a:t> </a:t>
            </a:r>
            <a:r>
              <a:rPr lang="ru-RU" b="1" dirty="0" smtClean="0">
                <a:solidFill>
                  <a:schemeClr val="accent1">
                    <a:lumMod val="75000"/>
                  </a:schemeClr>
                </a:solidFill>
              </a:rPr>
              <a:t>6</a:t>
            </a:r>
            <a:r>
              <a:rPr lang="ru-RU" b="1" dirty="0">
                <a:solidFill>
                  <a:schemeClr val="accent1">
                    <a:lumMod val="75000"/>
                  </a:schemeClr>
                </a:solidFill>
              </a:rPr>
              <a:t> </a:t>
            </a:r>
            <a:r>
              <a:rPr lang="ru-RU" b="1" dirty="0" smtClean="0">
                <a:solidFill>
                  <a:schemeClr val="accent1">
                    <a:lumMod val="75000"/>
                  </a:schemeClr>
                </a:solidFill>
              </a:rPr>
              <a:t>миллионов.</a:t>
            </a:r>
          </a:p>
          <a:p>
            <a:pPr marL="0" indent="0">
              <a:buNone/>
            </a:pPr>
            <a:r>
              <a:rPr lang="ru-RU" dirty="0" smtClean="0"/>
              <a:t>Безусловным </a:t>
            </a:r>
            <a:r>
              <a:rPr lang="ru-RU" dirty="0"/>
              <a:t>трендом 2018 года стали высокие технологии</a:t>
            </a:r>
            <a:r>
              <a:rPr lang="ru-RU" dirty="0" smtClean="0"/>
              <a:t>.</a:t>
            </a:r>
          </a:p>
          <a:p>
            <a:pPr marL="0" indent="0">
              <a:buNone/>
            </a:pPr>
            <a:r>
              <a:rPr lang="ru-RU" dirty="0" smtClean="0"/>
              <a:t> </a:t>
            </a:r>
            <a:r>
              <a:rPr lang="ru-RU" dirty="0"/>
              <a:t>Сегодня очень много решений появилось в сфере виртуальной реальности, </a:t>
            </a:r>
            <a:r>
              <a:rPr lang="ru-RU" dirty="0" err="1"/>
              <a:t>дронов</a:t>
            </a:r>
            <a:r>
              <a:rPr lang="ru-RU" dirty="0"/>
              <a:t>, </a:t>
            </a:r>
            <a:r>
              <a:rPr lang="ru-RU" dirty="0" err="1"/>
              <a:t>криптовалюты</a:t>
            </a:r>
            <a:r>
              <a:rPr lang="ru-RU" dirty="0"/>
              <a:t> и 3D-печати. </a:t>
            </a:r>
            <a:endParaRPr lang="ru-RU" dirty="0" smtClean="0"/>
          </a:p>
          <a:p>
            <a:pPr marL="0" indent="0">
              <a:buNone/>
            </a:pPr>
            <a:r>
              <a:rPr lang="ru-RU" dirty="0"/>
              <a:t>Самые популярные сферы — интернет-бизнес, интернет вещей и различные технологичные решения. </a:t>
            </a:r>
            <a:endParaRPr lang="ru-RU" dirty="0" smtClean="0"/>
          </a:p>
        </p:txBody>
      </p:sp>
    </p:spTree>
    <p:extLst>
      <p:ext uri="{BB962C8B-B14F-4D97-AF65-F5344CB8AC3E}">
        <p14:creationId xmlns:p14="http://schemas.microsoft.com/office/powerpoint/2010/main" val="271567651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ПРОГНОЗ на 2019 по МСБ</a:t>
            </a:r>
            <a:endParaRPr lang="ru-RU" dirty="0"/>
          </a:p>
        </p:txBody>
      </p:sp>
      <p:sp>
        <p:nvSpPr>
          <p:cNvPr id="3" name="Объект 2"/>
          <p:cNvSpPr>
            <a:spLocks noGrp="1"/>
          </p:cNvSpPr>
          <p:nvPr>
            <p:ph idx="1"/>
          </p:nvPr>
        </p:nvSpPr>
        <p:spPr/>
        <p:txBody>
          <a:bodyPr/>
          <a:lstStyle/>
          <a:p>
            <a:r>
              <a:rPr lang="ru-RU" dirty="0"/>
              <a:t>Сфера общественного питания также будет переживать изменения. Изменятся форматы заведений. На первое место выйдет мобильный </a:t>
            </a:r>
            <a:r>
              <a:rPr lang="ru-RU" dirty="0" err="1"/>
              <a:t>фастфуд</a:t>
            </a:r>
            <a:r>
              <a:rPr lang="ru-RU" dirty="0"/>
              <a:t>, кофейни и </a:t>
            </a:r>
            <a:r>
              <a:rPr lang="ru-RU" dirty="0" err="1"/>
              <a:t>пп</a:t>
            </a:r>
            <a:r>
              <a:rPr lang="ru-RU" dirty="0"/>
              <a:t>-столовые, где гостям будут предлагать полезную пищу</a:t>
            </a:r>
            <a:r>
              <a:rPr lang="ru-RU" dirty="0" smtClean="0"/>
              <a:t>.</a:t>
            </a:r>
          </a:p>
          <a:p>
            <a:r>
              <a:rPr lang="ru-RU" dirty="0"/>
              <a:t>Много игроков появится в сфере доставки продуктов с фермы на стол. Компаниям нужны поставщики полезных овощей и фруктов в связи с повальным увлечением натуральным питанием. Увеличится число ферм, возможно, это будут отдельные участки, обслуживающие конкретный ресторан или сеть. Будет продолжаться волна франчайзинга.</a:t>
            </a:r>
            <a:endParaRPr lang="ru-RU" dirty="0"/>
          </a:p>
        </p:txBody>
      </p:sp>
    </p:spTree>
    <p:extLst>
      <p:ext uri="{BB962C8B-B14F-4D97-AF65-F5344CB8AC3E}">
        <p14:creationId xmlns:p14="http://schemas.microsoft.com/office/powerpoint/2010/main" val="118999063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     ПРОГНОЗ </a:t>
            </a:r>
            <a:r>
              <a:rPr lang="ru-RU" dirty="0"/>
              <a:t>на 2019 по МСБ</a:t>
            </a:r>
          </a:p>
        </p:txBody>
      </p:sp>
      <p:sp>
        <p:nvSpPr>
          <p:cNvPr id="3" name="Объект 2"/>
          <p:cNvSpPr>
            <a:spLocks noGrp="1"/>
          </p:cNvSpPr>
          <p:nvPr>
            <p:ph idx="1"/>
          </p:nvPr>
        </p:nvSpPr>
        <p:spPr/>
        <p:txBody>
          <a:bodyPr/>
          <a:lstStyle/>
          <a:p>
            <a:r>
              <a:rPr lang="ru-RU" dirty="0"/>
              <a:t>В 2019 году большое распространение получат франшизы под ключ, которые предлагают максимальный пакет услуг для будущего предпринимателя. </a:t>
            </a:r>
            <a:endParaRPr lang="ru-RU" dirty="0" smtClean="0"/>
          </a:p>
          <a:p>
            <a:r>
              <a:rPr lang="ru-RU" dirty="0" smtClean="0"/>
              <a:t>Вход </a:t>
            </a:r>
            <a:r>
              <a:rPr lang="ru-RU" dirty="0"/>
              <a:t>в бизнес будет варьироваться от минимальных вложений до крупных проектов</a:t>
            </a:r>
            <a:r>
              <a:rPr lang="ru-RU" dirty="0" smtClean="0"/>
              <a:t>.</a:t>
            </a:r>
          </a:p>
          <a:p>
            <a:r>
              <a:rPr lang="ru-RU" dirty="0" smtClean="0"/>
              <a:t> </a:t>
            </a:r>
            <a:r>
              <a:rPr lang="ru-RU" dirty="0"/>
              <a:t>Большие холдинги будут по-прежнему предлагать инвестиции для перспективных </a:t>
            </a:r>
            <a:r>
              <a:rPr lang="ru-RU" dirty="0" err="1"/>
              <a:t>стартапов</a:t>
            </a:r>
            <a:r>
              <a:rPr lang="ru-RU" dirty="0"/>
              <a:t>, что откроет массу дверей для начинающих бизнесменов, у которых есть интересные идеи, но пока не хватает средств для их воплощения.</a:t>
            </a:r>
            <a:endParaRPr lang="ru-RU" dirty="0"/>
          </a:p>
        </p:txBody>
      </p:sp>
    </p:spTree>
    <p:extLst>
      <p:ext uri="{BB962C8B-B14F-4D97-AF65-F5344CB8AC3E}">
        <p14:creationId xmlns:p14="http://schemas.microsoft.com/office/powerpoint/2010/main" val="3822680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3200" dirty="0"/>
              <a:t>Подготовка документов на регистрацию ИП через бесплатный электронный сервис</a:t>
            </a:r>
            <a:endParaRPr lang="ru-RU" sz="3200" dirty="0"/>
          </a:p>
        </p:txBody>
      </p:sp>
      <p:pic>
        <p:nvPicPr>
          <p:cNvPr id="5" name="Объект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2122778"/>
            <a:ext cx="8229600" cy="3831643"/>
          </a:xfrm>
        </p:spPr>
      </p:pic>
    </p:spTree>
    <p:extLst>
      <p:ext uri="{BB962C8B-B14F-4D97-AF65-F5344CB8AC3E}">
        <p14:creationId xmlns:p14="http://schemas.microsoft.com/office/powerpoint/2010/main" val="129562930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dirty="0" smtClean="0"/>
              <a:t>ИП которые захотят работать – будут работать легально на 100%</a:t>
            </a:r>
            <a:endParaRPr lang="ru-RU" dirty="0"/>
          </a:p>
        </p:txBody>
      </p:sp>
      <p:sp>
        <p:nvSpPr>
          <p:cNvPr id="3" name="Объект 2"/>
          <p:cNvSpPr>
            <a:spLocks noGrp="1"/>
          </p:cNvSpPr>
          <p:nvPr>
            <p:ph idx="1"/>
          </p:nvPr>
        </p:nvSpPr>
        <p:spPr/>
        <p:txBody>
          <a:bodyPr/>
          <a:lstStyle/>
          <a:p>
            <a:endParaRPr lang="ru-RU" dirty="0" smtClean="0"/>
          </a:p>
          <a:p>
            <a:r>
              <a:rPr lang="ru-RU" dirty="0" smtClean="0"/>
              <a:t>В</a:t>
            </a:r>
            <a:r>
              <a:rPr lang="ru-RU" dirty="0"/>
              <a:t> 2018 году были разработаны мероприятия на ближайшие пять лет, которые призваны стимулировать малое предпринимательство в стране</a:t>
            </a:r>
            <a:r>
              <a:rPr lang="ru-RU" dirty="0" smtClean="0"/>
              <a:t>.</a:t>
            </a:r>
          </a:p>
          <a:p>
            <a:pPr marL="0" indent="0">
              <a:buNone/>
            </a:pPr>
            <a:r>
              <a:rPr lang="ru-RU" dirty="0"/>
              <a:t> </a:t>
            </a:r>
            <a:r>
              <a:rPr lang="ru-RU" dirty="0" smtClean="0"/>
              <a:t> </a:t>
            </a:r>
            <a:r>
              <a:rPr lang="ru-RU" dirty="0"/>
              <a:t>Среди них: </a:t>
            </a:r>
            <a:endParaRPr lang="ru-RU" dirty="0" smtClean="0"/>
          </a:p>
          <a:p>
            <a:r>
              <a:rPr lang="ru-RU" dirty="0" smtClean="0"/>
              <a:t>упрощение </a:t>
            </a:r>
            <a:r>
              <a:rPr lang="ru-RU" dirty="0"/>
              <a:t>регистрации и отчетности, получение налоговых льгот и каникул, расширенный доступ к госзаказам, расширенный доступ к муниципальному имуществу (льготная аренда), помощь в выставках, обучении специалистов, льготные условия по кредитам для региональных представителей.</a:t>
            </a:r>
            <a:endParaRPr lang="ru-RU" dirty="0"/>
          </a:p>
        </p:txBody>
      </p:sp>
    </p:spTree>
    <p:extLst>
      <p:ext uri="{BB962C8B-B14F-4D97-AF65-F5344CB8AC3E}">
        <p14:creationId xmlns:p14="http://schemas.microsoft.com/office/powerpoint/2010/main" val="304218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 Программы для МСБ</a:t>
            </a:r>
            <a:endParaRPr lang="ru-RU" dirty="0"/>
          </a:p>
        </p:txBody>
      </p:sp>
      <p:sp>
        <p:nvSpPr>
          <p:cNvPr id="3" name="Объект 2"/>
          <p:cNvSpPr>
            <a:spLocks noGrp="1"/>
          </p:cNvSpPr>
          <p:nvPr>
            <p:ph idx="1"/>
          </p:nvPr>
        </p:nvSpPr>
        <p:spPr/>
        <p:txBody>
          <a:bodyPr/>
          <a:lstStyle/>
          <a:p>
            <a:r>
              <a:rPr lang="ru-RU" dirty="0"/>
              <a:t>Ежегодно в России выделяются крупные суммы на развитие как новых, так и существующих малых предприятий. Так, для развития малого бизнеса в России на 2019 год Минэкономики предлагает сформировать новые, еще более лояльные программы по льготному финансированию. Эти программы будут касаться лизинга, кредитов, налогов и. т. д. Государственные программы помогают уменьшить финансовою нагрузку на бизнес и поощрение малой предпринимательской деятельности</a:t>
            </a:r>
            <a:endParaRPr lang="ru-RU" dirty="0"/>
          </a:p>
        </p:txBody>
      </p:sp>
    </p:spTree>
    <p:extLst>
      <p:ext uri="{BB962C8B-B14F-4D97-AF65-F5344CB8AC3E}">
        <p14:creationId xmlns:p14="http://schemas.microsoft.com/office/powerpoint/2010/main" val="535552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  </a:t>
            </a:r>
            <a:r>
              <a:rPr lang="ru-RU" sz="3600" dirty="0" smtClean="0"/>
              <a:t>БАНКОВСКИЕ  СЕРВИСЫ ДЛЯ БИЗНЕСА</a:t>
            </a:r>
            <a:endParaRPr lang="ru-RU" sz="3600" dirty="0"/>
          </a:p>
        </p:txBody>
      </p:sp>
      <p:sp>
        <p:nvSpPr>
          <p:cNvPr id="3" name="Объект 2"/>
          <p:cNvSpPr>
            <a:spLocks noGrp="1"/>
          </p:cNvSpPr>
          <p:nvPr>
            <p:ph idx="1"/>
          </p:nvPr>
        </p:nvSpPr>
        <p:spPr/>
        <p:txBody>
          <a:bodyPr>
            <a:normAutofit lnSpcReduction="10000"/>
          </a:bodyPr>
          <a:lstStyle/>
          <a:p>
            <a:r>
              <a:rPr lang="ru-RU" dirty="0"/>
              <a:t>Банки стараются не отступать от государства и развивают работу с сегментом МСБ, предлагают комплексное обслуживание клиентов, включающее в себя расчетное обслуживание и финансирование, также банки стараются предложить предпринимателям максимум услуг (расчетные, бухгалтерские, регистрационные услуги), чтобы максимально облегчить деятельности клиентов МСБ. </a:t>
            </a:r>
            <a:r>
              <a:rPr lang="ru-RU" b="1" dirty="0">
                <a:solidFill>
                  <a:schemeClr val="accent1">
                    <a:lumMod val="75000"/>
                  </a:schemeClr>
                </a:solidFill>
              </a:rPr>
              <a:t>Сегодня банк не просто кредитная организация, оказывающая финансовую поддержку предпринимателям, банки становятся комплексным поставщиком решений для бизнеса, предоставляя в режиме витрины—</a:t>
            </a:r>
            <a:r>
              <a:rPr lang="ru-RU" b="1" dirty="0" err="1">
                <a:solidFill>
                  <a:schemeClr val="accent1">
                    <a:lumMod val="75000"/>
                  </a:schemeClr>
                </a:solidFill>
              </a:rPr>
              <a:t>маркетплейса</a:t>
            </a:r>
            <a:r>
              <a:rPr lang="ru-RU" b="1" dirty="0">
                <a:solidFill>
                  <a:schemeClr val="accent1">
                    <a:lumMod val="75000"/>
                  </a:schemeClr>
                </a:solidFill>
              </a:rPr>
              <a:t> сервисы и услуг для бизнеса.</a:t>
            </a:r>
            <a:endParaRPr lang="ru-RU" b="1" dirty="0">
              <a:solidFill>
                <a:schemeClr val="accent1">
                  <a:lumMod val="75000"/>
                </a:schemeClr>
              </a:solidFill>
            </a:endParaRPr>
          </a:p>
        </p:txBody>
      </p:sp>
    </p:spTree>
    <p:extLst>
      <p:ext uri="{BB962C8B-B14F-4D97-AF65-F5344CB8AC3E}">
        <p14:creationId xmlns:p14="http://schemas.microsoft.com/office/powerpoint/2010/main" val="302957746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a:solidFill>
                  <a:schemeClr val="accent6">
                    <a:lumMod val="75000"/>
                  </a:schemeClr>
                </a:solidFill>
              </a:rPr>
              <a:t>конец презентации</a:t>
            </a:r>
            <a:r>
              <a:rPr lang="ru-RU" dirty="0">
                <a:solidFill>
                  <a:schemeClr val="accent6">
                    <a:lumMod val="75000"/>
                  </a:schemeClr>
                </a:solidFill>
              </a:rPr>
              <a:t/>
            </a:r>
            <a:br>
              <a:rPr lang="ru-RU" dirty="0">
                <a:solidFill>
                  <a:schemeClr val="accent6">
                    <a:lumMod val="75000"/>
                  </a:schemeClr>
                </a:solidFill>
              </a:rPr>
            </a:br>
            <a:endParaRPr lang="ru-RU" dirty="0">
              <a:solidFill>
                <a:schemeClr val="accent6">
                  <a:lumMod val="75000"/>
                </a:schemeClr>
              </a:solidFill>
            </a:endParaRPr>
          </a:p>
        </p:txBody>
      </p:sp>
      <p:pic>
        <p:nvPicPr>
          <p:cNvPr id="4" name="Содержимое 3" descr="kisspng-bookkeeping-accounting-tax-accountant-business-accounting-5ac0bb1a377628.50710491152258025022721.jpg"/>
          <p:cNvPicPr>
            <a:picLocks noGrp="1"/>
          </p:cNvPicPr>
          <p:nvPr>
            <p:ph idx="1"/>
          </p:nvPr>
        </p:nvPicPr>
        <p:blipFill>
          <a:blip r:embed="rId2"/>
          <a:stretch>
            <a:fillRect/>
          </a:stretch>
        </p:blipFill>
        <p:spPr>
          <a:xfrm>
            <a:off x="2309018" y="1600200"/>
            <a:ext cx="4525963" cy="4525963"/>
          </a:xfrm>
          <a:prstGeom prst="rect">
            <a:avLst/>
          </a:prstGeom>
        </p:spPr>
      </p:pic>
    </p:spTree>
    <p:extLst>
      <p:ext uri="{BB962C8B-B14F-4D97-AF65-F5344CB8AC3E}">
        <p14:creationId xmlns:p14="http://schemas.microsoft.com/office/powerpoint/2010/main" val="17520373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011354"/>
          </a:xfrm>
        </p:spPr>
        <p:txBody>
          <a:bodyPr/>
          <a:lstStyle/>
          <a:p>
            <a:r>
              <a:rPr lang="ru-RU" b="1" dirty="0" smtClean="0">
                <a:solidFill>
                  <a:schemeClr val="accent1">
                    <a:lumMod val="75000"/>
                  </a:schemeClr>
                </a:solidFill>
              </a:rPr>
              <a:t>ООО «КАДИС»</a:t>
            </a:r>
            <a:br>
              <a:rPr lang="ru-RU" b="1" dirty="0" smtClean="0">
                <a:solidFill>
                  <a:schemeClr val="accent1">
                    <a:lumMod val="75000"/>
                  </a:schemeClr>
                </a:solidFill>
              </a:rPr>
            </a:br>
            <a:r>
              <a:rPr lang="ru-RU" b="1" dirty="0" smtClean="0">
                <a:solidFill>
                  <a:schemeClr val="accent1">
                    <a:lumMod val="75000"/>
                  </a:schemeClr>
                </a:solidFill>
              </a:rPr>
              <a:t>БУХГАЛТЕРИЯ И АУДИТ</a:t>
            </a:r>
            <a:r>
              <a:rPr lang="ru-RU" dirty="0" smtClean="0"/>
              <a:t> </a:t>
            </a:r>
            <a:endParaRPr lang="ru-RU" dirty="0"/>
          </a:p>
        </p:txBody>
      </p:sp>
      <p:sp>
        <p:nvSpPr>
          <p:cNvPr id="3" name="Содержимое 2"/>
          <p:cNvSpPr>
            <a:spLocks noGrp="1"/>
          </p:cNvSpPr>
          <p:nvPr>
            <p:ph idx="1"/>
          </p:nvPr>
        </p:nvSpPr>
        <p:spPr>
          <a:xfrm>
            <a:off x="457200" y="2285992"/>
            <a:ext cx="8229600" cy="3840171"/>
          </a:xfrm>
        </p:spPr>
        <p:txBody>
          <a:bodyPr>
            <a:normAutofit lnSpcReduction="10000"/>
          </a:bodyPr>
          <a:lstStyle/>
          <a:p>
            <a:r>
              <a:rPr lang="ru-RU" b="1" i="1" dirty="0" smtClean="0">
                <a:solidFill>
                  <a:schemeClr val="accent1">
                    <a:lumMod val="75000"/>
                  </a:schemeClr>
                </a:solidFill>
              </a:rPr>
              <a:t>БУХГАЛТЕРСКИЙ АУТСОРСИНГ</a:t>
            </a:r>
          </a:p>
          <a:p>
            <a:r>
              <a:rPr lang="ru-RU" b="1" i="1" dirty="0" smtClean="0">
                <a:solidFill>
                  <a:schemeClr val="accent1">
                    <a:lumMod val="75000"/>
                  </a:schemeClr>
                </a:solidFill>
              </a:rPr>
              <a:t>АУДИТОРСКИЕ ПРОВЕРКИ</a:t>
            </a:r>
          </a:p>
          <a:p>
            <a:r>
              <a:rPr lang="ru-RU" b="1" i="1" dirty="0" smtClean="0">
                <a:solidFill>
                  <a:schemeClr val="accent1">
                    <a:lumMod val="75000"/>
                  </a:schemeClr>
                </a:solidFill>
              </a:rPr>
              <a:t>БУХГАЛТЕРСКИЕ КУРСЫ И КУРСЫ ФИНАНСОВОЙ ГРАМОТНОСТИ</a:t>
            </a:r>
          </a:p>
          <a:p>
            <a:r>
              <a:rPr lang="ru-RU" b="1" i="1" dirty="0" smtClean="0">
                <a:solidFill>
                  <a:schemeClr val="accent1">
                    <a:lumMod val="75000"/>
                  </a:schemeClr>
                </a:solidFill>
              </a:rPr>
              <a:t>БУХГАЛТЕРСКОЕ КАДРОВОЕ АГЕНТСТВО</a:t>
            </a:r>
            <a:endParaRPr lang="en-US" b="1" i="1" dirty="0" smtClean="0">
              <a:solidFill>
                <a:schemeClr val="accent1">
                  <a:lumMod val="75000"/>
                </a:schemeClr>
              </a:solidFill>
            </a:endParaRPr>
          </a:p>
          <a:p>
            <a:endParaRPr lang="ru-RU" b="1" dirty="0" smtClean="0">
              <a:solidFill>
                <a:schemeClr val="accent1">
                  <a:lumMod val="75000"/>
                </a:schemeClr>
              </a:solidFill>
            </a:endParaRPr>
          </a:p>
          <a:p>
            <a:pPr algn="ctr">
              <a:buNone/>
            </a:pPr>
            <a:r>
              <a:rPr lang="ru-RU" b="1" dirty="0" smtClean="0">
                <a:solidFill>
                  <a:schemeClr val="accent6">
                    <a:lumMod val="75000"/>
                  </a:schemeClr>
                </a:solidFill>
              </a:rPr>
              <a:t>ТЕЛ: 8 (473) 257-44-11 , 8 (915) 582-40-70</a:t>
            </a:r>
          </a:p>
          <a:p>
            <a:pPr algn="ctr">
              <a:buNone/>
            </a:pPr>
            <a:r>
              <a:rPr lang="en-US" dirty="0" smtClean="0">
                <a:solidFill>
                  <a:schemeClr val="accent6">
                    <a:lumMod val="75000"/>
                  </a:schemeClr>
                </a:solidFill>
                <a:hlinkClick r:id="rId2"/>
              </a:rPr>
              <a:t>WWW.BUHGALTER-VORONEZH.RU</a:t>
            </a:r>
            <a:endParaRPr lang="ru-RU" dirty="0">
              <a:solidFill>
                <a:schemeClr val="accent6">
                  <a:lumMod val="75000"/>
                </a:schemeClr>
              </a:solidFill>
            </a:endParaRPr>
          </a:p>
          <a:p>
            <a:pPr algn="ctr">
              <a:buNone/>
            </a:pPr>
            <a:r>
              <a:rPr lang="ru-RU" b="1" dirty="0" smtClean="0">
                <a:solidFill>
                  <a:schemeClr val="accent6">
                    <a:lumMod val="75000"/>
                  </a:schemeClr>
                </a:solidFill>
              </a:rPr>
              <a:t>г. Воронеж, </a:t>
            </a:r>
            <a:r>
              <a:rPr lang="ru-RU" b="1" dirty="0" err="1" smtClean="0">
                <a:solidFill>
                  <a:schemeClr val="accent6">
                    <a:lumMod val="75000"/>
                  </a:schemeClr>
                </a:solidFill>
              </a:rPr>
              <a:t>ул.Варейкиса</a:t>
            </a:r>
            <a:r>
              <a:rPr lang="ru-RU" b="1" dirty="0" smtClean="0">
                <a:solidFill>
                  <a:schemeClr val="accent6">
                    <a:lumMod val="75000"/>
                  </a:schemeClr>
                </a:solidFill>
              </a:rPr>
              <a:t>, 9, офис. 5 </a:t>
            </a:r>
            <a:endParaRPr lang="ru-RU" b="1" dirty="0">
              <a:solidFill>
                <a:schemeClr val="accent6">
                  <a:lumMod val="75000"/>
                </a:schemeClr>
              </a:solidFill>
            </a:endParaRPr>
          </a:p>
        </p:txBody>
      </p:sp>
    </p:spTree>
    <p:extLst>
      <p:ext uri="{BB962C8B-B14F-4D97-AF65-F5344CB8AC3E}">
        <p14:creationId xmlns:p14="http://schemas.microsoft.com/office/powerpoint/2010/main" val="4972385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Преимущество </a:t>
            </a:r>
            <a:r>
              <a:rPr lang="ru-RU" sz="3100" b="1" dirty="0" smtClean="0"/>
              <a:t>ЭЛЕКТРОННЫХ СЕРВИСОВ</a:t>
            </a:r>
            <a:endParaRPr lang="ru-RU" sz="3100" b="1" dirty="0"/>
          </a:p>
        </p:txBody>
      </p:sp>
      <p:sp>
        <p:nvSpPr>
          <p:cNvPr id="3" name="Объект 2"/>
          <p:cNvSpPr>
            <a:spLocks noGrp="1"/>
          </p:cNvSpPr>
          <p:nvPr>
            <p:ph idx="1"/>
          </p:nvPr>
        </p:nvSpPr>
        <p:spPr/>
        <p:txBody>
          <a:bodyPr>
            <a:normAutofit/>
          </a:bodyPr>
          <a:lstStyle/>
          <a:p>
            <a:pPr algn="just"/>
            <a:r>
              <a:rPr lang="ru-RU" dirty="0" smtClean="0"/>
              <a:t>Удобство </a:t>
            </a:r>
            <a:r>
              <a:rPr lang="ru-RU" dirty="0"/>
              <a:t>и </a:t>
            </a:r>
            <a:r>
              <a:rPr lang="ru-RU" dirty="0" smtClean="0"/>
              <a:t>быстрота </a:t>
            </a:r>
            <a:r>
              <a:rPr lang="ru-RU" dirty="0"/>
              <a:t>внесения данных непосредственно через страницы сайта и получение уже готовых к распечатке документов. </a:t>
            </a:r>
          </a:p>
          <a:p>
            <a:r>
              <a:rPr lang="ru-RU" dirty="0" smtClean="0"/>
              <a:t>Исключение </a:t>
            </a:r>
            <a:r>
              <a:rPr lang="ru-RU" dirty="0"/>
              <a:t>возможности допущения ошибки при заполнении формы Р21001, которая может повлечь за </a:t>
            </a:r>
            <a:r>
              <a:rPr lang="ru-RU" dirty="0" smtClean="0"/>
              <a:t>собой </a:t>
            </a:r>
            <a:r>
              <a:rPr lang="ru-RU" dirty="0"/>
              <a:t>отказ в регистрации ИП</a:t>
            </a:r>
            <a:r>
              <a:rPr lang="ru-RU" dirty="0" smtClean="0"/>
              <a:t>.</a:t>
            </a:r>
          </a:p>
          <a:p>
            <a:pPr marL="0" indent="0">
              <a:buNone/>
            </a:pPr>
            <a:endParaRPr lang="ru-RU" dirty="0" smtClean="0"/>
          </a:p>
          <a:p>
            <a:r>
              <a:rPr lang="ru-RU" dirty="0">
                <a:solidFill>
                  <a:srgbClr val="FF0000"/>
                </a:solidFill>
              </a:rPr>
              <a:t>Плюсы:</a:t>
            </a:r>
            <a:r>
              <a:rPr lang="ru-RU" dirty="0"/>
              <a:t> — бесплатно; — экономия личного времени; — исключение возможности отказа в регистрации ИП в связи с ошибкой в заявлении. </a:t>
            </a:r>
            <a:endParaRPr lang="ru-RU" dirty="0" smtClean="0"/>
          </a:p>
          <a:p>
            <a:r>
              <a:rPr lang="ru-RU" dirty="0" smtClean="0">
                <a:solidFill>
                  <a:srgbClr val="FF0000"/>
                </a:solidFill>
              </a:rPr>
              <a:t>Минусы</a:t>
            </a:r>
            <a:r>
              <a:rPr lang="ru-RU" dirty="0">
                <a:solidFill>
                  <a:srgbClr val="FF0000"/>
                </a:solidFill>
              </a:rPr>
              <a:t>: — нет.</a:t>
            </a:r>
            <a:endParaRPr lang="ru-RU" dirty="0">
              <a:solidFill>
                <a:srgbClr val="FF0000"/>
              </a:solidFill>
            </a:endParaRPr>
          </a:p>
        </p:txBody>
      </p:sp>
    </p:spTree>
    <p:extLst>
      <p:ext uri="{BB962C8B-B14F-4D97-AF65-F5344CB8AC3E}">
        <p14:creationId xmlns:p14="http://schemas.microsoft.com/office/powerpoint/2010/main" val="398294993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Ясность">
  <a:themeElements>
    <a:clrScheme name="Кнопка">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Классическая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Метро">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1677</TotalTime>
  <Words>3088</Words>
  <Application>Microsoft Office PowerPoint</Application>
  <PresentationFormat>Экран (4:3)</PresentationFormat>
  <Paragraphs>319</Paragraphs>
  <Slides>84</Slides>
  <Notes>0</Notes>
  <HiddenSlides>0</HiddenSlides>
  <MMClips>0</MMClips>
  <ScaleCrop>false</ScaleCrop>
  <HeadingPairs>
    <vt:vector size="6" baseType="variant">
      <vt:variant>
        <vt:lpstr>Использованные шрифты</vt:lpstr>
      </vt:variant>
      <vt:variant>
        <vt:i4>1</vt:i4>
      </vt:variant>
      <vt:variant>
        <vt:lpstr>Тема</vt:lpstr>
      </vt:variant>
      <vt:variant>
        <vt:i4>1</vt:i4>
      </vt:variant>
      <vt:variant>
        <vt:lpstr>Заголовки слайдов</vt:lpstr>
      </vt:variant>
      <vt:variant>
        <vt:i4>84</vt:i4>
      </vt:variant>
    </vt:vector>
  </HeadingPairs>
  <TitlesOfParts>
    <vt:vector size="86" baseType="lpstr">
      <vt:lpstr>Arial</vt:lpstr>
      <vt:lpstr>Ясность</vt:lpstr>
      <vt:lpstr>Кретова  Наталья</vt:lpstr>
      <vt:lpstr>   ИП как бизнес или             «ИНСТРУМЕНТ» в бизнесе?</vt:lpstr>
      <vt:lpstr>ИП СТИВЕН СИГАЛ: ГОЛЛИВУДСКИЙ АКТЁР ЗАРЕГИСТРИРОВАЛСЯ КАК ПРЕДПРИНИМАТЕЛЬ В ЭЛЕКТРОСТАЛИ</vt:lpstr>
      <vt:lpstr>зарегистрировал ИП, чтобы легально работать и платить налоги в России</vt:lpstr>
      <vt:lpstr>Открыть ИП  легко и просто</vt:lpstr>
      <vt:lpstr>РЕГИСТРАЦИЯ ИП</vt:lpstr>
      <vt:lpstr>Подготовка документов на регистрацию ИП самостоятельно</vt:lpstr>
      <vt:lpstr>Подготовка документов на регистрацию ИП через бесплатный электронный сервис</vt:lpstr>
      <vt:lpstr>Преимущество ЭЛЕКТРОННЫХ СЕРВИСОВ</vt:lpstr>
      <vt:lpstr>Предприниматель - человек самостоятельный и много читающий</vt:lpstr>
      <vt:lpstr>    Определение: </vt:lpstr>
      <vt:lpstr>Личностная природа ИП</vt:lpstr>
      <vt:lpstr>Взвешивание имущественных рисков </vt:lpstr>
      <vt:lpstr>Вопрос ? </vt:lpstr>
      <vt:lpstr>ОТВЕТ</vt:lpstr>
      <vt:lpstr>Презентация PowerPoint</vt:lpstr>
      <vt:lpstr>Риски индивидуального предпринимателя  </vt:lpstr>
      <vt:lpstr>Главные особенности деятельности ИП </vt:lpstr>
      <vt:lpstr>Главные особенности деятельности ИП </vt:lpstr>
      <vt:lpstr>Главные особенности деятельности ИП </vt:lpstr>
      <vt:lpstr>Главные особенности деятельности ИП </vt:lpstr>
      <vt:lpstr>Бухучет и налоговые риски </vt:lpstr>
      <vt:lpstr>Виды налогообложения ИП </vt:lpstr>
      <vt:lpstr> Должен ли ИП вести бухучет? </vt:lpstr>
      <vt:lpstr> Должен ли ИП вести бухучет? </vt:lpstr>
      <vt:lpstr>Стоит ли ИП готовиться к выездной налоговой проверке?</vt:lpstr>
      <vt:lpstr>Презентация PowerPoint</vt:lpstr>
      <vt:lpstr>Что затребуют налоговики?</vt:lpstr>
      <vt:lpstr>Презентация PowerPoint</vt:lpstr>
      <vt:lpstr>Презентация PowerPoint</vt:lpstr>
      <vt:lpstr>Презентация PowerPoint</vt:lpstr>
      <vt:lpstr> Налоговая запустила проверки «дорогих» покупок в регионах </vt:lpstr>
      <vt:lpstr>Презентация PowerPoint</vt:lpstr>
      <vt:lpstr>Презентация PowerPoint</vt:lpstr>
      <vt:lpstr> Как избежать налоговой проверки при закрытии ИП </vt:lpstr>
      <vt:lpstr>Важные рекомендации</vt:lpstr>
      <vt:lpstr>Как можно «попасть» на налоги после закрытия ИП?</vt:lpstr>
      <vt:lpstr>Вывод:</vt:lpstr>
      <vt:lpstr> Бизнес с привлечением ИП </vt:lpstr>
      <vt:lpstr> Работа с ИП: какие риски? </vt:lpstr>
      <vt:lpstr>Работа с ИП: какие риски? </vt:lpstr>
      <vt:lpstr>Судебная практика в пользу ИФНС</vt:lpstr>
      <vt:lpstr> Признаки опасного договора </vt:lpstr>
      <vt:lpstr> Придерживаться принципа экономической обоснованности</vt:lpstr>
      <vt:lpstr> Изменение статуса ИП в течение договора </vt:lpstr>
      <vt:lpstr>Незаконные схемы дробления бизнеса</vt:lpstr>
      <vt:lpstr>ИФНС о дроблении бизнеса</vt:lpstr>
      <vt:lpstr>Признаки дробления бизнеса</vt:lpstr>
      <vt:lpstr>ПРИЗНАК 2-3</vt:lpstr>
      <vt:lpstr>Признак 4-5-6-7</vt:lpstr>
      <vt:lpstr>Признак 8-9-10</vt:lpstr>
      <vt:lpstr>Признак 11-12-13</vt:lpstr>
      <vt:lpstr>Признак 14-15-16</vt:lpstr>
      <vt:lpstr>ИП и наличные деньги</vt:lpstr>
      <vt:lpstr>Как выводить деньги ИП? </vt:lpstr>
      <vt:lpstr>Как выводить деньги ИП? </vt:lpstr>
      <vt:lpstr>Как выводить деньги ИП? </vt:lpstr>
      <vt:lpstr> Как выводить деньги ИП? </vt:lpstr>
      <vt:lpstr>Почему банк блокирует счета?</vt:lpstr>
      <vt:lpstr> Как вывести деньги с расчетного счета ИП, если банк против? </vt:lpstr>
      <vt:lpstr>Выводить деньги можно </vt:lpstr>
      <vt:lpstr> Но банк точно заподозрит бизнесмена если: </vt:lpstr>
      <vt:lpstr>  Если сделки ИП покажутся банку сомнительными, он заблокирует расчетный счет и потребует подтверждающие документы.  </vt:lpstr>
      <vt:lpstr>Почему государство блокирует счета </vt:lpstr>
      <vt:lpstr>«Серые списки»</vt:lpstr>
      <vt:lpstr>Сумма более 600 000 р.</vt:lpstr>
      <vt:lpstr> Что делать, если банк заблокировал ваш расчетный счет: </vt:lpstr>
      <vt:lpstr>Презентация PowerPoint</vt:lpstr>
      <vt:lpstr>ИП – «НАСТОЯЩИЙ»</vt:lpstr>
      <vt:lpstr>Ответственность ИП за обналичивание денежных средств </vt:lpstr>
      <vt:lpstr>Ответственность ИП за обналичивание денежных средств </vt:lpstr>
      <vt:lpstr>Презентация PowerPoint</vt:lpstr>
      <vt:lpstr>Презентация PowerPoint</vt:lpstr>
      <vt:lpstr>ВЫВОД:</vt:lpstr>
      <vt:lpstr>Критерии добросовестности ИП</vt:lpstr>
      <vt:lpstr>Критерии добросовестности ИП</vt:lpstr>
      <vt:lpstr>СПРАВКА</vt:lpstr>
      <vt:lpstr>ПРОГНОЗ на 2019 по МСБ</vt:lpstr>
      <vt:lpstr>     ПРОГНОЗ на 2019 по МСБ</vt:lpstr>
      <vt:lpstr>ИП которые захотят работать – будут работать легально на 100%</vt:lpstr>
      <vt:lpstr> Программы для МСБ</vt:lpstr>
      <vt:lpstr>  БАНКОВСКИЕ  СЕРВИСЫ ДЛЯ БИЗНЕСА</vt:lpstr>
      <vt:lpstr>конец презентации </vt:lpstr>
      <vt:lpstr>ООО «КАДИС» БУХГАЛТЕРИЯ И АУДИТ </vt:lpstr>
    </vt:vector>
  </TitlesOfParts>
  <Company>Сбербанк России</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Горланова Ирина Дмитриевна</dc:creator>
  <cp:lastModifiedBy>student</cp:lastModifiedBy>
  <cp:revision>137</cp:revision>
  <cp:lastPrinted>2019-01-30T12:52:51Z</cp:lastPrinted>
  <dcterms:created xsi:type="dcterms:W3CDTF">2019-01-29T06:17:21Z</dcterms:created>
  <dcterms:modified xsi:type="dcterms:W3CDTF">2019-05-15T02:24:38Z</dcterms:modified>
</cp:coreProperties>
</file>